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6" r:id="rId2"/>
    <p:sldId id="259" r:id="rId3"/>
    <p:sldId id="257" r:id="rId4"/>
    <p:sldId id="258" r:id="rId5"/>
    <p:sldId id="260" r:id="rId6"/>
    <p:sldId id="261" r:id="rId7"/>
    <p:sldId id="262" r:id="rId8"/>
    <p:sldId id="264" r:id="rId9"/>
    <p:sldId id="265" r:id="rId10"/>
    <p:sldId id="266" r:id="rId11"/>
    <p:sldId id="263" r:id="rId12"/>
    <p:sldId id="267" r:id="rId13"/>
    <p:sldId id="268" r:id="rId14"/>
    <p:sldId id="269" r:id="rId15"/>
    <p:sldId id="270" r:id="rId16"/>
    <p:sldId id="271" r:id="rId17"/>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rednji stil 2 - Isticanj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4" d="100"/>
          <a:sy n="74" d="100"/>
        </p:scale>
        <p:origin x="-1690" y="-283"/>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sp>
        <p:nvSpPr>
          <p:cNvPr id="10" name="Rectangle 9"/>
          <p:cNvSpPr/>
          <p:nvPr/>
        </p:nvSpPr>
        <p:spPr>
          <a:xfrm>
            <a:off x="0" y="0"/>
            <a:ext cx="9144000" cy="2933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Connector 17"/>
          <p:cNvCxnSpPr/>
          <p:nvPr/>
        </p:nvCxnSpPr>
        <p:spPr>
          <a:xfrm>
            <a:off x="0" y="2925286"/>
            <a:ext cx="9144000" cy="1588"/>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2514600" y="236220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3" name="Subtitle 2"/>
          <p:cNvSpPr>
            <a:spLocks noGrp="1"/>
          </p:cNvSpPr>
          <p:nvPr>
            <p:ph type="subTitle" idx="1"/>
          </p:nvPr>
        </p:nvSpPr>
        <p:spPr>
          <a:xfrm>
            <a:off x="2565400" y="3045460"/>
            <a:ext cx="4013200" cy="428625"/>
          </a:xfrm>
        </p:spPr>
        <p:txBody>
          <a:bodyPr tIns="0" anchor="t">
            <a:noAutofit/>
          </a:bodyPr>
          <a:lstStyle>
            <a:lvl1pPr marL="0" indent="0" algn="ctr">
              <a:buNone/>
              <a:defRPr sz="1600" b="0" i="0" cap="none" spc="0" baseline="0">
                <a:solidFill>
                  <a:schemeClr val="bg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12" name="Title 11"/>
          <p:cNvSpPr>
            <a:spLocks noGrp="1"/>
          </p:cNvSpPr>
          <p:nvPr>
            <p:ph type="title"/>
          </p:nvPr>
        </p:nvSpPr>
        <p:spPr>
          <a:xfrm>
            <a:off x="2565400" y="2397760"/>
            <a:ext cx="4013200" cy="599440"/>
          </a:xfrm>
          <a:noFill/>
          <a:ln>
            <a:noFill/>
          </a:ln>
        </p:spPr>
        <p:txBody>
          <a:bodyPr bIns="0" anchor="b"/>
          <a:lstStyle>
            <a:lvl1pPr>
              <a:defRPr>
                <a:effectLst>
                  <a:glow rad="88900">
                    <a:schemeClr val="tx1">
                      <a:alpha val="60000"/>
                    </a:schemeClr>
                  </a:glow>
                </a:effectLst>
              </a:defRPr>
            </a:lvl1pPr>
          </a:lstStyle>
          <a:p>
            <a:r>
              <a:rPr lang="hr-HR" smtClean="0"/>
              <a:t>Uredite stil naslova matrice</a:t>
            </a:r>
            <a:endParaRPr lang="en-US" dirty="0"/>
          </a:p>
        </p:txBody>
      </p:sp>
      <p:sp>
        <p:nvSpPr>
          <p:cNvPr id="11" name="Date Placeholder 10"/>
          <p:cNvSpPr>
            <a:spLocks noGrp="1"/>
          </p:cNvSpPr>
          <p:nvPr>
            <p:ph type="dt" sz="half" idx="10"/>
          </p:nvPr>
        </p:nvSpPr>
        <p:spPr bwMode="black"/>
        <p:txBody>
          <a:bodyPr/>
          <a:lstStyle/>
          <a:p>
            <a:fld id="{B6E08B1C-2FE9-4C9A-BE22-026C05E1BCEA}" type="datetimeFigureOut">
              <a:rPr lang="hr-HR" smtClean="0"/>
              <a:t>15.11.2016.</a:t>
            </a:fld>
            <a:endParaRPr lang="hr-HR"/>
          </a:p>
        </p:txBody>
      </p:sp>
      <p:sp>
        <p:nvSpPr>
          <p:cNvPr id="17" name="Slide Number Placeholder 16"/>
          <p:cNvSpPr>
            <a:spLocks noGrp="1"/>
          </p:cNvSpPr>
          <p:nvPr>
            <p:ph type="sldNum" sz="quarter" idx="11"/>
          </p:nvPr>
        </p:nvSpPr>
        <p:spPr/>
        <p:txBody>
          <a:bodyPr/>
          <a:lstStyle/>
          <a:p>
            <a:fld id="{C8994B0B-0504-4F9C-83E7-7F085133E56A}" type="slidenum">
              <a:rPr lang="hr-HR" smtClean="0"/>
              <a:t>‹#›</a:t>
            </a:fld>
            <a:endParaRPr lang="hr-HR"/>
          </a:p>
        </p:txBody>
      </p:sp>
      <p:sp>
        <p:nvSpPr>
          <p:cNvPr id="19" name="Footer Placeholder 18"/>
          <p:cNvSpPr>
            <a:spLocks noGrp="1"/>
          </p:cNvSpPr>
          <p:nvPr>
            <p:ph type="ftr" sz="quarter" idx="12"/>
          </p:nvPr>
        </p:nvSpPr>
        <p:spPr/>
        <p:txBody>
          <a:bodyPr/>
          <a:lstStyle/>
          <a:p>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Date Placeholder 3"/>
          <p:cNvSpPr>
            <a:spLocks noGrp="1"/>
          </p:cNvSpPr>
          <p:nvPr>
            <p:ph type="dt" sz="half" idx="10"/>
          </p:nvPr>
        </p:nvSpPr>
        <p:spPr/>
        <p:txBody>
          <a:bodyPr/>
          <a:lstStyle/>
          <a:p>
            <a:fld id="{B6E08B1C-2FE9-4C9A-BE22-026C05E1BCEA}" type="datetimeFigureOut">
              <a:rPr lang="hr-HR" smtClean="0"/>
              <a:t>15.11.2016.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8994B0B-0504-4F9C-83E7-7F085133E56A}" type="slidenum">
              <a:rPr lang="hr-HR" smtClean="0"/>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Okomiti naslov i tekst">
    <p:spTree>
      <p:nvGrpSpPr>
        <p:cNvPr id="1" name=""/>
        <p:cNvGrpSpPr/>
        <p:nvPr/>
      </p:nvGrpSpPr>
      <p:grpSpPr>
        <a:xfrm>
          <a:off x="0" y="0"/>
          <a:ext cx="0" cy="0"/>
          <a:chOff x="0" y="0"/>
          <a:chExt cx="0" cy="0"/>
        </a:xfrm>
      </p:grpSpPr>
      <p:cxnSp>
        <p:nvCxnSpPr>
          <p:cNvPr id="9" name="Straight Connector 8"/>
          <p:cNvCxnSpPr/>
          <p:nvPr/>
        </p:nvCxnSpPr>
        <p:spPr>
          <a:xfrm rot="5400000">
            <a:off x="4267200" y="3429000"/>
            <a:ext cx="6858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bwMode="hidden">
          <a:xfrm>
            <a:off x="0" y="1"/>
            <a:ext cx="76962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Vertical Text Placeholder 2"/>
          <p:cNvSpPr>
            <a:spLocks noGrp="1"/>
          </p:cNvSpPr>
          <p:nvPr>
            <p:ph type="body" orient="vert" idx="1"/>
          </p:nvPr>
        </p:nvSpPr>
        <p:spPr>
          <a:xfrm>
            <a:off x="457200" y="914401"/>
            <a:ext cx="6629400" cy="502920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a:p>
        </p:txBody>
      </p:sp>
      <p:sp>
        <p:nvSpPr>
          <p:cNvPr id="4" name="Date Placeholder 3"/>
          <p:cNvSpPr>
            <a:spLocks noGrp="1"/>
          </p:cNvSpPr>
          <p:nvPr>
            <p:ph type="dt" sz="half" idx="10"/>
          </p:nvPr>
        </p:nvSpPr>
        <p:spPr/>
        <p:txBody>
          <a:bodyPr/>
          <a:lstStyle/>
          <a:p>
            <a:fld id="{B6E08B1C-2FE9-4C9A-BE22-026C05E1BCEA}" type="datetimeFigureOut">
              <a:rPr lang="hr-HR" smtClean="0"/>
              <a:t>15.11.2016.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C8994B0B-0504-4F9C-83E7-7F085133E56A}" type="slidenum">
              <a:rPr lang="hr-HR" smtClean="0"/>
              <a:t>‹#›</a:t>
            </a:fld>
            <a:endParaRPr lang="hr-HR"/>
          </a:p>
        </p:txBody>
      </p:sp>
      <p:sp>
        <p:nvSpPr>
          <p:cNvPr id="2" name="Vertical Title 1"/>
          <p:cNvSpPr>
            <a:spLocks noGrp="1"/>
          </p:cNvSpPr>
          <p:nvPr>
            <p:ph type="title" orient="vert"/>
          </p:nvPr>
        </p:nvSpPr>
        <p:spPr>
          <a:xfrm>
            <a:off x="7239000" y="914401"/>
            <a:ext cx="926980" cy="5029200"/>
          </a:xfrm>
        </p:spPr>
        <p:txBody>
          <a:bodyPr vert="eaVert"/>
          <a:lstStyle/>
          <a:p>
            <a:r>
              <a:rPr lang="hr-HR" smtClean="0"/>
              <a:t>Uredite stil naslova matrice</a:t>
            </a:r>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31" name="Content Placeholder 30"/>
          <p:cNvSpPr>
            <a:spLocks noGrp="1"/>
          </p:cNvSpPr>
          <p:nvPr>
            <p:ph sz="quarter" idx="13"/>
          </p:nvPr>
        </p:nvSpPr>
        <p:spPr>
          <a:xfrm>
            <a:off x="457200" y="2020824"/>
            <a:ext cx="8229600" cy="4075176"/>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9" name="Title 8"/>
          <p:cNvSpPr>
            <a:spLocks noGrp="1"/>
          </p:cNvSpPr>
          <p:nvPr>
            <p:ph type="title"/>
          </p:nvPr>
        </p:nvSpPr>
        <p:spPr/>
        <p:txBody>
          <a:bodyPr/>
          <a:lstStyle/>
          <a:p>
            <a:r>
              <a:rPr lang="hr-HR" smtClean="0"/>
              <a:t>Uredite stil naslova matrice</a:t>
            </a:r>
            <a:endParaRPr lang="en-US"/>
          </a:p>
        </p:txBody>
      </p:sp>
      <p:sp>
        <p:nvSpPr>
          <p:cNvPr id="11" name="Date Placeholder 10"/>
          <p:cNvSpPr>
            <a:spLocks noGrp="1"/>
          </p:cNvSpPr>
          <p:nvPr>
            <p:ph type="dt" sz="half" idx="14"/>
          </p:nvPr>
        </p:nvSpPr>
        <p:spPr/>
        <p:txBody>
          <a:bodyPr/>
          <a:lstStyle/>
          <a:p>
            <a:fld id="{B6E08B1C-2FE9-4C9A-BE22-026C05E1BCEA}" type="datetimeFigureOut">
              <a:rPr lang="hr-HR" smtClean="0"/>
              <a:t>15.11.2016.</a:t>
            </a:fld>
            <a:endParaRPr lang="hr-HR"/>
          </a:p>
        </p:txBody>
      </p:sp>
      <p:sp>
        <p:nvSpPr>
          <p:cNvPr id="12" name="Slide Number Placeholder 11"/>
          <p:cNvSpPr>
            <a:spLocks noGrp="1"/>
          </p:cNvSpPr>
          <p:nvPr>
            <p:ph type="sldNum" sz="quarter" idx="15"/>
          </p:nvPr>
        </p:nvSpPr>
        <p:spPr/>
        <p:txBody>
          <a:bodyPr/>
          <a:lstStyle/>
          <a:p>
            <a:fld id="{C8994B0B-0504-4F9C-83E7-7F085133E56A}" type="slidenum">
              <a:rPr lang="hr-HR" smtClean="0"/>
              <a:t>‹#›</a:t>
            </a:fld>
            <a:endParaRPr lang="hr-HR"/>
          </a:p>
        </p:txBody>
      </p:sp>
      <p:sp>
        <p:nvSpPr>
          <p:cNvPr id="13" name="Footer Placeholder 12"/>
          <p:cNvSpPr>
            <a:spLocks noGrp="1"/>
          </p:cNvSpPr>
          <p:nvPr>
            <p:ph type="ftr" sz="quarter" idx="16"/>
          </p:nvPr>
        </p:nvSpPr>
        <p:spPr/>
        <p:txBody>
          <a:bodyPr/>
          <a:lstStyle/>
          <a:p>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Zaglavlje odjeljka">
    <p:bg>
      <p:bgRef idx="1002">
        <a:schemeClr val="bg1"/>
      </p:bgRef>
    </p:bg>
    <p:spTree>
      <p:nvGrpSpPr>
        <p:cNvPr id="1" name=""/>
        <p:cNvGrpSpPr/>
        <p:nvPr/>
      </p:nvGrpSpPr>
      <p:grpSpPr>
        <a:xfrm>
          <a:off x="0" y="0"/>
          <a:ext cx="0" cy="0"/>
          <a:chOff x="0" y="0"/>
          <a:chExt cx="0" cy="0"/>
        </a:xfrm>
      </p:grpSpPr>
      <p:sp>
        <p:nvSpPr>
          <p:cNvPr id="8" name="Rectangle 7"/>
          <p:cNvSpPr/>
          <p:nvPr/>
        </p:nvSpPr>
        <p:spPr>
          <a:xfrm>
            <a:off x="0" y="3922776"/>
            <a:ext cx="9144000" cy="29352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p:cNvCxnSpPr/>
          <p:nvPr/>
        </p:nvCxnSpPr>
        <p:spPr>
          <a:xfrm>
            <a:off x="0" y="3921760"/>
            <a:ext cx="9144000" cy="1588"/>
          </a:xfrm>
          <a:prstGeom prst="line">
            <a:avLst/>
          </a:prstGeom>
          <a:ln w="127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2514600" y="3368040"/>
            <a:ext cx="4114800" cy="112776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pPr algn="ctr" defTabSz="914400" rtl="0" eaLnBrk="1" latinLnBrk="0" hangingPunct="1">
              <a:spcBef>
                <a:spcPts val="400"/>
              </a:spcBef>
              <a:buNone/>
            </a:pPr>
            <a:endParaRPr lang="en-US" sz="1800" b="1" kern="1200" cap="all" spc="0" baseline="0" smtClean="0">
              <a:solidFill>
                <a:schemeClr val="bg1"/>
              </a:solidFill>
              <a:latin typeface="+mj-lt"/>
              <a:ea typeface="+mj-ea"/>
              <a:cs typeface="Tunga" pitchFamily="2"/>
            </a:endParaRPr>
          </a:p>
        </p:txBody>
      </p:sp>
      <p:sp>
        <p:nvSpPr>
          <p:cNvPr id="9" name="Title Placeholder 1"/>
          <p:cNvSpPr>
            <a:spLocks noGrp="1"/>
          </p:cNvSpPr>
          <p:nvPr>
            <p:ph type="title"/>
          </p:nvPr>
        </p:nvSpPr>
        <p:spPr bwMode="black">
          <a:xfrm>
            <a:off x="2529052" y="3367246"/>
            <a:ext cx="4085897" cy="706821"/>
          </a:xfrm>
          <a:prstGeom prst="rect">
            <a:avLst/>
          </a:prstGeom>
          <a:noFill/>
          <a:ln w="98425" cmpd="thinThick">
            <a:noFill/>
            <a:miter lim="800000"/>
          </a:ln>
        </p:spPr>
        <p:txBody>
          <a:bodyPr vert="horz" lIns="91440" tIns="45720" rIns="91440" bIns="0" rtlCol="0" anchor="b" anchorCtr="0">
            <a:normAutofit/>
          </a:bodyPr>
          <a:lstStyle>
            <a:lvl1pPr>
              <a:defRPr kumimoji="0" lang="en-US" sz="1800" b="1" i="0" u="none" strike="noStrike" kern="1200" cap="all" spc="0" normalizeH="0" baseline="0" noProof="0" dirty="0" smtClean="0">
                <a:ln>
                  <a:noFill/>
                </a:ln>
                <a:solidFill>
                  <a:schemeClr val="bg1"/>
                </a:solidFill>
                <a:effectLst/>
                <a:uLnTx/>
                <a:uFillTx/>
                <a:latin typeface="+mj-lt"/>
                <a:ea typeface="+mj-ea"/>
                <a:cs typeface="Tunga" pitchFamily="2"/>
              </a:defRPr>
            </a:lvl1pPr>
          </a:lstStyle>
          <a:p>
            <a:r>
              <a:rPr lang="hr-HR" smtClean="0"/>
              <a:t>Uredite stil naslova matrice</a:t>
            </a:r>
            <a:endParaRPr lang="en-US" dirty="0"/>
          </a:p>
        </p:txBody>
      </p:sp>
      <p:sp>
        <p:nvSpPr>
          <p:cNvPr id="10" name="Subtitle 2"/>
          <p:cNvSpPr>
            <a:spLocks noGrp="1"/>
          </p:cNvSpPr>
          <p:nvPr>
            <p:ph type="subTitle" idx="1"/>
          </p:nvPr>
        </p:nvSpPr>
        <p:spPr bwMode="black">
          <a:xfrm>
            <a:off x="2518542" y="4084577"/>
            <a:ext cx="4106917" cy="397094"/>
          </a:xfrm>
        </p:spPr>
        <p:txBody>
          <a:bodyPr tIns="0" anchor="t" anchorCtr="0">
            <a:normAutofit/>
          </a:bodyPr>
          <a:lstStyle>
            <a:lvl1pPr marL="0" indent="0" algn="ctr">
              <a:buNone/>
              <a:defRPr kumimoji="0" lang="en-US" sz="1600" b="0" i="0" u="none" strike="noStrike" kern="1200" cap="none" spc="0" normalizeH="0" baseline="0" noProof="0" dirty="0">
                <a:ln>
                  <a:noFill/>
                </a:ln>
                <a:solidFill>
                  <a:schemeClr val="bg1"/>
                </a:solidFill>
                <a:effectLst/>
                <a:uLnTx/>
                <a:uFillTx/>
                <a:latin typeface="+mn-lt"/>
                <a:ea typeface="+mn-ea"/>
                <a:cs typeface="Tahom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Uredite stil podnaslova matrice</a:t>
            </a:r>
            <a:endParaRPr lang="en-US" dirty="0"/>
          </a:p>
        </p:txBody>
      </p:sp>
      <p:sp>
        <p:nvSpPr>
          <p:cNvPr id="13" name="Date Placeholder 12"/>
          <p:cNvSpPr>
            <a:spLocks noGrp="1"/>
          </p:cNvSpPr>
          <p:nvPr>
            <p:ph type="dt" sz="half" idx="10"/>
          </p:nvPr>
        </p:nvSpPr>
        <p:spPr/>
        <p:txBody>
          <a:bodyPr/>
          <a:lstStyle/>
          <a:p>
            <a:fld id="{B6E08B1C-2FE9-4C9A-BE22-026C05E1BCEA}" type="datetimeFigureOut">
              <a:rPr lang="hr-HR" smtClean="0"/>
              <a:t>15.11.2016.</a:t>
            </a:fld>
            <a:endParaRPr lang="hr-HR"/>
          </a:p>
        </p:txBody>
      </p:sp>
      <p:sp>
        <p:nvSpPr>
          <p:cNvPr id="14" name="Slide Number Placeholder 13"/>
          <p:cNvSpPr>
            <a:spLocks noGrp="1"/>
          </p:cNvSpPr>
          <p:nvPr>
            <p:ph type="sldNum" sz="quarter" idx="11"/>
          </p:nvPr>
        </p:nvSpPr>
        <p:spPr/>
        <p:txBody>
          <a:bodyPr/>
          <a:lstStyle/>
          <a:p>
            <a:fld id="{C8994B0B-0504-4F9C-83E7-7F085133E56A}" type="slidenum">
              <a:rPr lang="hr-HR" smtClean="0"/>
              <a:t>‹#›</a:t>
            </a:fld>
            <a:endParaRPr lang="hr-HR"/>
          </a:p>
        </p:txBody>
      </p:sp>
      <p:sp>
        <p:nvSpPr>
          <p:cNvPr id="15" name="Footer Placeholder 14"/>
          <p:cNvSpPr>
            <a:spLocks noGrp="1"/>
          </p:cNvSpPr>
          <p:nvPr>
            <p:ph type="ftr" sz="quarter" idx="12"/>
          </p:nvPr>
        </p:nvSpPr>
        <p:spPr/>
        <p:txBody>
          <a:bodyPr/>
          <a:lstStyle/>
          <a:p>
            <a:endParaRPr lang="hr-H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14" name="Content Placeholder 30"/>
          <p:cNvSpPr>
            <a:spLocks noGrp="1"/>
          </p:cNvSpPr>
          <p:nvPr>
            <p:ph sz="quarter" idx="13"/>
          </p:nvPr>
        </p:nvSpPr>
        <p:spPr>
          <a:xfrm>
            <a:off x="457201" y="2020824"/>
            <a:ext cx="4023360" cy="400507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15" name="Content Placeholder 30"/>
          <p:cNvSpPr>
            <a:spLocks noGrp="1"/>
          </p:cNvSpPr>
          <p:nvPr>
            <p:ph sz="quarter" idx="14"/>
          </p:nvPr>
        </p:nvSpPr>
        <p:spPr>
          <a:xfrm>
            <a:off x="4663440" y="2020824"/>
            <a:ext cx="4023360" cy="400507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9" name="Date Placeholder 8"/>
          <p:cNvSpPr>
            <a:spLocks noGrp="1"/>
          </p:cNvSpPr>
          <p:nvPr>
            <p:ph type="dt" sz="half" idx="15"/>
          </p:nvPr>
        </p:nvSpPr>
        <p:spPr/>
        <p:txBody>
          <a:bodyPr/>
          <a:lstStyle/>
          <a:p>
            <a:fld id="{B6E08B1C-2FE9-4C9A-BE22-026C05E1BCEA}" type="datetimeFigureOut">
              <a:rPr lang="hr-HR" smtClean="0"/>
              <a:t>15.11.2016.</a:t>
            </a:fld>
            <a:endParaRPr lang="hr-HR"/>
          </a:p>
        </p:txBody>
      </p:sp>
      <p:sp>
        <p:nvSpPr>
          <p:cNvPr id="12" name="Slide Number Placeholder 11"/>
          <p:cNvSpPr>
            <a:spLocks noGrp="1"/>
          </p:cNvSpPr>
          <p:nvPr>
            <p:ph type="sldNum" sz="quarter" idx="16"/>
          </p:nvPr>
        </p:nvSpPr>
        <p:spPr/>
        <p:txBody>
          <a:bodyPr/>
          <a:lstStyle/>
          <a:p>
            <a:fld id="{C8994B0B-0504-4F9C-83E7-7F085133E56A}" type="slidenum">
              <a:rPr lang="hr-HR" smtClean="0"/>
              <a:t>‹#›</a:t>
            </a:fld>
            <a:endParaRPr lang="hr-HR"/>
          </a:p>
        </p:txBody>
      </p:sp>
      <p:sp>
        <p:nvSpPr>
          <p:cNvPr id="13" name="Footer Placeholder 12"/>
          <p:cNvSpPr>
            <a:spLocks noGrp="1"/>
          </p:cNvSpPr>
          <p:nvPr>
            <p:ph type="ftr" sz="quarter" idx="17"/>
          </p:nvPr>
        </p:nvSpPr>
        <p:spPr/>
        <p:txBody>
          <a:bodyPr/>
          <a:lstStyle/>
          <a:p>
            <a:endParaRPr lang="hr-HR"/>
          </a:p>
        </p:txBody>
      </p:sp>
      <p:sp>
        <p:nvSpPr>
          <p:cNvPr id="16" name="Title 15"/>
          <p:cNvSpPr>
            <a:spLocks noGrp="1"/>
          </p:cNvSpPr>
          <p:nvPr>
            <p:ph type="title"/>
          </p:nvPr>
        </p:nvSpPr>
        <p:spPr/>
        <p:txBody>
          <a:bodyPr/>
          <a:lstStyle/>
          <a:p>
            <a:r>
              <a:rPr lang="hr-HR" smtClean="0"/>
              <a:t>Uredite stil naslova matrice</a:t>
            </a:r>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3" name="Content Placeholder 30"/>
          <p:cNvSpPr>
            <a:spLocks noGrp="1"/>
          </p:cNvSpPr>
          <p:nvPr>
            <p:ph sz="quarter" idx="13"/>
          </p:nvPr>
        </p:nvSpPr>
        <p:spPr>
          <a:xfrm>
            <a:off x="457201" y="2819400"/>
            <a:ext cx="4023360" cy="3209544"/>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24" name="Content Placeholder 30"/>
          <p:cNvSpPr>
            <a:spLocks noGrp="1"/>
          </p:cNvSpPr>
          <p:nvPr>
            <p:ph sz="quarter" idx="14"/>
          </p:nvPr>
        </p:nvSpPr>
        <p:spPr>
          <a:xfrm>
            <a:off x="4663440" y="2816352"/>
            <a:ext cx="4023360" cy="3209544"/>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20" name="Text Placeholder 3"/>
          <p:cNvSpPr>
            <a:spLocks noGrp="1"/>
          </p:cNvSpPr>
          <p:nvPr>
            <p:ph type="body" sz="half" idx="2"/>
          </p:nvPr>
        </p:nvSpPr>
        <p:spPr>
          <a:xfrm>
            <a:off x="45720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kern="1200" cap="none" spc="200" baseline="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21" name="Text Placeholder 3"/>
          <p:cNvSpPr>
            <a:spLocks noGrp="1"/>
          </p:cNvSpPr>
          <p:nvPr>
            <p:ph type="body" sz="half" idx="15"/>
          </p:nvPr>
        </p:nvSpPr>
        <p:spPr>
          <a:xfrm>
            <a:off x="4663440" y="2020824"/>
            <a:ext cx="4023360" cy="704088"/>
          </a:xfrm>
          <a:noFill/>
          <a:ln w="98425" cmpd="thinThick">
            <a:no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1" i="0" kern="1200" cap="none" spc="200" baseline="0" dirty="0" smtClean="0">
                <a:solidFill>
                  <a:schemeClr val="tx1"/>
                </a:solidFill>
                <a:latin typeface="+mj-lt"/>
                <a:ea typeface="+mj-ea"/>
                <a:cs typeface="Tunga" pitchFamily="2"/>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400"/>
              </a:spcBef>
              <a:spcAft>
                <a:spcPts val="0"/>
              </a:spcAft>
              <a:buClr>
                <a:schemeClr val="accent1"/>
              </a:buClr>
              <a:buFontTx/>
              <a:buNone/>
            </a:pPr>
            <a:r>
              <a:rPr lang="hr-HR" smtClean="0"/>
              <a:t>Uredite stilove teksta matrice</a:t>
            </a:r>
          </a:p>
        </p:txBody>
      </p:sp>
      <p:sp>
        <p:nvSpPr>
          <p:cNvPr id="11" name="Date Placeholder 10"/>
          <p:cNvSpPr>
            <a:spLocks noGrp="1"/>
          </p:cNvSpPr>
          <p:nvPr>
            <p:ph type="dt" sz="half" idx="16"/>
          </p:nvPr>
        </p:nvSpPr>
        <p:spPr/>
        <p:txBody>
          <a:bodyPr/>
          <a:lstStyle/>
          <a:p>
            <a:fld id="{B6E08B1C-2FE9-4C9A-BE22-026C05E1BCEA}" type="datetimeFigureOut">
              <a:rPr lang="hr-HR" smtClean="0"/>
              <a:t>15.11.2016.</a:t>
            </a:fld>
            <a:endParaRPr lang="hr-HR"/>
          </a:p>
        </p:txBody>
      </p:sp>
      <p:sp>
        <p:nvSpPr>
          <p:cNvPr id="12" name="Slide Number Placeholder 11"/>
          <p:cNvSpPr>
            <a:spLocks noGrp="1"/>
          </p:cNvSpPr>
          <p:nvPr>
            <p:ph type="sldNum" sz="quarter" idx="17"/>
          </p:nvPr>
        </p:nvSpPr>
        <p:spPr/>
        <p:txBody>
          <a:bodyPr/>
          <a:lstStyle/>
          <a:p>
            <a:fld id="{C8994B0B-0504-4F9C-83E7-7F085133E56A}" type="slidenum">
              <a:rPr lang="hr-HR" smtClean="0"/>
              <a:t>‹#›</a:t>
            </a:fld>
            <a:endParaRPr lang="hr-HR"/>
          </a:p>
        </p:txBody>
      </p:sp>
      <p:sp>
        <p:nvSpPr>
          <p:cNvPr id="13" name="Footer Placeholder 12"/>
          <p:cNvSpPr>
            <a:spLocks noGrp="1"/>
          </p:cNvSpPr>
          <p:nvPr>
            <p:ph type="ftr" sz="quarter" idx="18"/>
          </p:nvPr>
        </p:nvSpPr>
        <p:spPr/>
        <p:txBody>
          <a:bodyPr/>
          <a:lstStyle/>
          <a:p>
            <a:endParaRPr lang="hr-HR"/>
          </a:p>
        </p:txBody>
      </p:sp>
      <p:sp>
        <p:nvSpPr>
          <p:cNvPr id="18" name="Title 17"/>
          <p:cNvSpPr>
            <a:spLocks noGrp="1"/>
          </p:cNvSpPr>
          <p:nvPr>
            <p:ph type="title"/>
          </p:nvPr>
        </p:nvSpPr>
        <p:spPr/>
        <p:txBody>
          <a:bodyPr/>
          <a:lstStyle/>
          <a:p>
            <a:r>
              <a:rPr lang="hr-HR" smtClean="0"/>
              <a:t>Uredite stil naslova matrice</a:t>
            </a:r>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hr-HR" smtClean="0"/>
              <a:t>Uredite stil naslova matrice</a:t>
            </a:r>
            <a:endParaRPr lang="en-US"/>
          </a:p>
        </p:txBody>
      </p:sp>
      <p:sp>
        <p:nvSpPr>
          <p:cNvPr id="15" name="Date Placeholder 14"/>
          <p:cNvSpPr>
            <a:spLocks noGrp="1"/>
          </p:cNvSpPr>
          <p:nvPr>
            <p:ph type="dt" sz="half" idx="10"/>
          </p:nvPr>
        </p:nvSpPr>
        <p:spPr/>
        <p:txBody>
          <a:bodyPr/>
          <a:lstStyle/>
          <a:p>
            <a:fld id="{B6E08B1C-2FE9-4C9A-BE22-026C05E1BCEA}" type="datetimeFigureOut">
              <a:rPr lang="hr-HR" smtClean="0"/>
              <a:t>15.11.2016.</a:t>
            </a:fld>
            <a:endParaRPr lang="hr-HR"/>
          </a:p>
        </p:txBody>
      </p:sp>
      <p:sp>
        <p:nvSpPr>
          <p:cNvPr id="16" name="Slide Number Placeholder 15"/>
          <p:cNvSpPr>
            <a:spLocks noGrp="1"/>
          </p:cNvSpPr>
          <p:nvPr>
            <p:ph type="sldNum" sz="quarter" idx="11"/>
          </p:nvPr>
        </p:nvSpPr>
        <p:spPr/>
        <p:txBody>
          <a:bodyPr/>
          <a:lstStyle/>
          <a:p>
            <a:fld id="{C8994B0B-0504-4F9C-83E7-7F085133E56A}" type="slidenum">
              <a:rPr lang="hr-HR" smtClean="0"/>
              <a:t>‹#›</a:t>
            </a:fld>
            <a:endParaRPr lang="hr-HR"/>
          </a:p>
        </p:txBody>
      </p:sp>
      <p:sp>
        <p:nvSpPr>
          <p:cNvPr id="17" name="Footer Placeholder 16"/>
          <p:cNvSpPr>
            <a:spLocks noGrp="1"/>
          </p:cNvSpPr>
          <p:nvPr>
            <p:ph type="ftr" sz="quarter" idx="12"/>
          </p:nvPr>
        </p:nvSpPr>
        <p:spPr/>
        <p:txBody>
          <a:bodyPr/>
          <a:lstStyle/>
          <a:p>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Prazno">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B6E08B1C-2FE9-4C9A-BE22-026C05E1BCEA}" type="datetimeFigureOut">
              <a:rPr lang="hr-HR" smtClean="0"/>
              <a:t>15.11.2016.</a:t>
            </a:fld>
            <a:endParaRPr lang="hr-HR"/>
          </a:p>
        </p:txBody>
      </p:sp>
      <p:sp>
        <p:nvSpPr>
          <p:cNvPr id="8" name="Slide Number Placeholder 7"/>
          <p:cNvSpPr>
            <a:spLocks noGrp="1"/>
          </p:cNvSpPr>
          <p:nvPr>
            <p:ph type="sldNum" sz="quarter" idx="11"/>
          </p:nvPr>
        </p:nvSpPr>
        <p:spPr/>
        <p:txBody>
          <a:bodyPr/>
          <a:lstStyle/>
          <a:p>
            <a:fld id="{C8994B0B-0504-4F9C-83E7-7F085133E56A}" type="slidenum">
              <a:rPr lang="hr-HR" smtClean="0"/>
              <a:t>‹#›</a:t>
            </a:fld>
            <a:endParaRPr lang="hr-HR"/>
          </a:p>
        </p:txBody>
      </p:sp>
      <p:sp>
        <p:nvSpPr>
          <p:cNvPr id="9" name="Footer Placeholder 8"/>
          <p:cNvSpPr>
            <a:spLocks noGrp="1"/>
          </p:cNvSpPr>
          <p:nvPr>
            <p:ph type="ftr" sz="quarter" idx="12"/>
          </p:nvPr>
        </p:nvSpPr>
        <p:spPr/>
        <p:txBody>
          <a:bodyPr/>
          <a:lstStyle/>
          <a:p>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14" name="Content Placeholder 30"/>
          <p:cNvSpPr>
            <a:spLocks noGrp="1"/>
          </p:cNvSpPr>
          <p:nvPr>
            <p:ph sz="quarter" idx="14"/>
          </p:nvPr>
        </p:nvSpPr>
        <p:spPr>
          <a:xfrm>
            <a:off x="1485900" y="1914525"/>
            <a:ext cx="6172200" cy="3510915"/>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11" name="Text Placeholder 3"/>
          <p:cNvSpPr>
            <a:spLocks noGrp="1"/>
          </p:cNvSpPr>
          <p:nvPr>
            <p:ph type="body" sz="half" idx="2"/>
          </p:nvPr>
        </p:nvSpPr>
        <p:spPr>
          <a:xfrm>
            <a:off x="1737360" y="5513832"/>
            <a:ext cx="5669280" cy="548640"/>
          </a:xfrm>
        </p:spPr>
        <p:txBody>
          <a:bodyPr vert="horz" lIns="91440" tIns="0" rIns="91440" bIns="45720" rtlCol="0" anchor="ctr">
            <a:normAutofit/>
          </a:bodyPr>
          <a:lstStyle>
            <a:lvl1pPr marL="0" indent="0" algn="ctr" defTabSz="914400" rtl="0" eaLnBrk="1" latinLnBrk="0" hangingPunct="1">
              <a:lnSpc>
                <a:spcPct val="100000"/>
              </a:lnSpc>
              <a:spcBef>
                <a:spcPts val="0"/>
              </a:spcBef>
              <a:buClr>
                <a:schemeClr val="accent1"/>
              </a:buClr>
              <a:buFont typeface="Arial" pitchFamily="34" charset="0"/>
              <a:buNone/>
              <a:defRPr lang="en-US" sz="1400" b="0" i="0" kern="1200" cap="none" spc="0" baseline="0" smtClean="0">
                <a:solidFill>
                  <a:schemeClr val="tx1"/>
                </a:solidFill>
                <a:latin typeface="+mn-lt"/>
                <a:ea typeface="+mn-ea"/>
                <a:cs typeface="Tahom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13" name="Title 12"/>
          <p:cNvSpPr>
            <a:spLocks noGrp="1"/>
          </p:cNvSpPr>
          <p:nvPr>
            <p:ph type="title"/>
          </p:nvPr>
        </p:nvSpPr>
        <p:spPr/>
        <p:txBody>
          <a:bodyPr/>
          <a:lstStyle/>
          <a:p>
            <a:r>
              <a:rPr lang="hr-HR" smtClean="0"/>
              <a:t>Uredite stil naslova matrice</a:t>
            </a:r>
            <a:endParaRPr lang="en-US"/>
          </a:p>
        </p:txBody>
      </p:sp>
      <p:sp>
        <p:nvSpPr>
          <p:cNvPr id="16" name="Date Placeholder 15"/>
          <p:cNvSpPr>
            <a:spLocks noGrp="1"/>
          </p:cNvSpPr>
          <p:nvPr>
            <p:ph type="dt" sz="half" idx="15"/>
          </p:nvPr>
        </p:nvSpPr>
        <p:spPr/>
        <p:txBody>
          <a:bodyPr/>
          <a:lstStyle/>
          <a:p>
            <a:fld id="{B6E08B1C-2FE9-4C9A-BE22-026C05E1BCEA}" type="datetimeFigureOut">
              <a:rPr lang="hr-HR" smtClean="0"/>
              <a:t>15.11.2016.</a:t>
            </a:fld>
            <a:endParaRPr lang="hr-HR"/>
          </a:p>
        </p:txBody>
      </p:sp>
      <p:sp>
        <p:nvSpPr>
          <p:cNvPr id="19" name="Slide Number Placeholder 18"/>
          <p:cNvSpPr>
            <a:spLocks noGrp="1"/>
          </p:cNvSpPr>
          <p:nvPr>
            <p:ph type="sldNum" sz="quarter" idx="16"/>
          </p:nvPr>
        </p:nvSpPr>
        <p:spPr/>
        <p:txBody>
          <a:bodyPr/>
          <a:lstStyle/>
          <a:p>
            <a:fld id="{C8994B0B-0504-4F9C-83E7-7F085133E56A}" type="slidenum">
              <a:rPr lang="hr-HR" smtClean="0"/>
              <a:t>‹#›</a:t>
            </a:fld>
            <a:endParaRPr lang="hr-HR"/>
          </a:p>
        </p:txBody>
      </p:sp>
      <p:sp>
        <p:nvSpPr>
          <p:cNvPr id="23" name="Footer Placeholder 22"/>
          <p:cNvSpPr>
            <a:spLocks noGrp="1"/>
          </p:cNvSpPr>
          <p:nvPr>
            <p:ph type="ftr" sz="quarter" idx="17"/>
          </p:nvPr>
        </p:nvSpPr>
        <p:spPr/>
        <p:txBody>
          <a:bodyPr/>
          <a:lstStyle/>
          <a:p>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1852209" y="2026918"/>
            <a:ext cx="5439582" cy="3263750"/>
          </a:xfrm>
          <a:solidFill>
            <a:schemeClr val="tx1"/>
          </a:solidFill>
          <a:ln w="69850" cmpd="dbl">
            <a:solidFill>
              <a:schemeClr val="tx1"/>
            </a:solidFill>
            <a:miter lim="800000"/>
          </a:ln>
        </p:spPr>
        <p:txBody>
          <a:bodyPr vert="horz" lIns="91440" tIns="45720" rIns="91440" bIns="45720" rtlCol="0" anchor="ctr" anchorCtr="0">
            <a:normAutofit/>
          </a:bodyPr>
          <a:lstStyle>
            <a:lvl1pPr marL="0" indent="0" algn="ctr" defTabSz="914400" rtl="0" eaLnBrk="1" latinLnBrk="0" hangingPunct="1">
              <a:spcBef>
                <a:spcPts val="400"/>
              </a:spcBef>
              <a:buNone/>
              <a:defRPr lang="en-US" sz="1800" b="0" kern="1200" cap="none" spc="0" baseline="0" dirty="0">
                <a:solidFill>
                  <a:schemeClr val="bg1"/>
                </a:solidFill>
                <a:latin typeface="+mj-lt"/>
                <a:ea typeface="+mj-ea"/>
                <a:cs typeface="Tunga" pitchFamily="2"/>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smtClean="0"/>
              <a:t>Kliknite ikonu da biste dodali  sliku</a:t>
            </a:r>
            <a:endParaRPr lang="en-US" dirty="0"/>
          </a:p>
        </p:txBody>
      </p:sp>
      <p:sp>
        <p:nvSpPr>
          <p:cNvPr id="25" name="Text Placeholder 24"/>
          <p:cNvSpPr>
            <a:spLocks noGrp="1"/>
          </p:cNvSpPr>
          <p:nvPr>
            <p:ph type="body" sz="quarter" idx="13"/>
          </p:nvPr>
        </p:nvSpPr>
        <p:spPr>
          <a:xfrm>
            <a:off x="1737360" y="5516880"/>
            <a:ext cx="5669280" cy="548640"/>
          </a:xfrm>
        </p:spPr>
        <p:txBody>
          <a:bodyPr vert="horz" lIns="91440" tIns="0" rIns="91440" bIns="0" rtlCol="0" anchor="ctr" anchorCtr="0">
            <a:normAutofit/>
          </a:bodyPr>
          <a:lstStyle>
            <a:lvl1pPr marL="0" indent="0">
              <a:spcBef>
                <a:spcPts val="0"/>
              </a:spcBef>
              <a:buNone/>
              <a:defRPr lang="en-US" sz="1400" b="0" i="0" kern="1200" cap="none" spc="30" baseline="0" smtClean="0">
                <a:solidFill>
                  <a:schemeClr val="tx2"/>
                </a:solidFill>
                <a:latin typeface="+mn-lt"/>
                <a:ea typeface="+mn-ea"/>
                <a:cs typeface="Tahoma" pitchFamily="34" charset="0"/>
              </a:defRPr>
            </a:lvl1pPr>
            <a:lvl2pPr marL="171450" indent="1588">
              <a:buNone/>
              <a:defRPr>
                <a:solidFill>
                  <a:schemeClr val="bg2"/>
                </a:solidFill>
              </a:defRPr>
            </a:lvl2pPr>
            <a:lvl3pPr marL="344488" indent="6350">
              <a:buNone/>
              <a:defRPr>
                <a:solidFill>
                  <a:schemeClr val="bg2"/>
                </a:solidFill>
              </a:defRPr>
            </a:lvl3pPr>
            <a:lvl4pPr marL="515938" indent="3175">
              <a:buNone/>
              <a:defRPr>
                <a:solidFill>
                  <a:schemeClr val="bg2"/>
                </a:solidFill>
              </a:defRPr>
            </a:lvl4pPr>
            <a:lvl5pPr marL="688975" indent="-1588">
              <a:buNone/>
              <a:defRPr>
                <a:solidFill>
                  <a:schemeClr val="bg2"/>
                </a:solidFill>
              </a:defRPr>
            </a:lvl5pPr>
          </a:lstStyle>
          <a:p>
            <a:pPr marL="0" lvl="0" indent="0" algn="ctr" defTabSz="914400" rtl="0" eaLnBrk="1" latinLnBrk="0" hangingPunct="1">
              <a:spcBef>
                <a:spcPts val="600"/>
              </a:spcBef>
              <a:spcAft>
                <a:spcPts val="0"/>
              </a:spcAft>
              <a:buClr>
                <a:schemeClr val="accent1"/>
              </a:buClr>
              <a:buFont typeface="Arial" pitchFamily="34" charset="0"/>
              <a:buNone/>
            </a:pPr>
            <a:r>
              <a:rPr lang="hr-HR" smtClean="0"/>
              <a:t>Uredite stilove teksta matrice</a:t>
            </a:r>
          </a:p>
        </p:txBody>
      </p:sp>
      <p:sp>
        <p:nvSpPr>
          <p:cNvPr id="12" name="Title 11"/>
          <p:cNvSpPr>
            <a:spLocks noGrp="1"/>
          </p:cNvSpPr>
          <p:nvPr>
            <p:ph type="title"/>
          </p:nvPr>
        </p:nvSpPr>
        <p:spPr>
          <a:xfrm>
            <a:off x="2514600" y="975360"/>
            <a:ext cx="4114800" cy="701040"/>
          </a:xfrm>
        </p:spPr>
        <p:txBody>
          <a:bodyPr/>
          <a:lstStyle/>
          <a:p>
            <a:r>
              <a:rPr lang="hr-HR" smtClean="0"/>
              <a:t>Uredite stil naslova matrice</a:t>
            </a:r>
            <a:endParaRPr lang="en-US"/>
          </a:p>
        </p:txBody>
      </p:sp>
      <p:sp>
        <p:nvSpPr>
          <p:cNvPr id="13" name="Date Placeholder 12"/>
          <p:cNvSpPr>
            <a:spLocks noGrp="1"/>
          </p:cNvSpPr>
          <p:nvPr>
            <p:ph type="dt" sz="half" idx="14"/>
          </p:nvPr>
        </p:nvSpPr>
        <p:spPr>
          <a:xfrm>
            <a:off x="2981325" y="273180"/>
            <a:ext cx="3181350" cy="292100"/>
          </a:xfrm>
        </p:spPr>
        <p:txBody>
          <a:bodyPr/>
          <a:lstStyle/>
          <a:p>
            <a:fld id="{B6E08B1C-2FE9-4C9A-BE22-026C05E1BCEA}" type="datetimeFigureOut">
              <a:rPr lang="hr-HR" smtClean="0"/>
              <a:t>15.11.2016.</a:t>
            </a:fld>
            <a:endParaRPr lang="hr-HR"/>
          </a:p>
        </p:txBody>
      </p:sp>
      <p:sp>
        <p:nvSpPr>
          <p:cNvPr id="14" name="Slide Number Placeholder 13"/>
          <p:cNvSpPr>
            <a:spLocks noGrp="1"/>
          </p:cNvSpPr>
          <p:nvPr>
            <p:ph type="sldNum" sz="quarter" idx="15"/>
          </p:nvPr>
        </p:nvSpPr>
        <p:spPr>
          <a:xfrm>
            <a:off x="4038600" y="6172200"/>
            <a:ext cx="1066800" cy="304800"/>
          </a:xfrm>
        </p:spPr>
        <p:txBody>
          <a:bodyPr/>
          <a:lstStyle/>
          <a:p>
            <a:fld id="{C8994B0B-0504-4F9C-83E7-7F085133E56A}" type="slidenum">
              <a:rPr lang="hr-HR" smtClean="0"/>
              <a:t>‹#›</a:t>
            </a:fld>
            <a:endParaRPr lang="hr-HR"/>
          </a:p>
        </p:txBody>
      </p:sp>
      <p:sp>
        <p:nvSpPr>
          <p:cNvPr id="15" name="Footer Placeholder 14"/>
          <p:cNvSpPr>
            <a:spLocks noGrp="1"/>
          </p:cNvSpPr>
          <p:nvPr>
            <p:ph type="ftr" sz="quarter" idx="16"/>
          </p:nvPr>
        </p:nvSpPr>
        <p:spPr>
          <a:xfrm>
            <a:off x="1447800" y="6486525"/>
            <a:ext cx="6248400" cy="292100"/>
          </a:xfrm>
        </p:spPr>
        <p:txBody>
          <a:bodyPr/>
          <a:lstStyle/>
          <a:p>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8" name="Rectangle 7"/>
          <p:cNvSpPr/>
          <p:nvPr/>
        </p:nvSpPr>
        <p:spPr bwMode="hidden">
          <a:xfrm>
            <a:off x="0" y="1335973"/>
            <a:ext cx="9144000" cy="55220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 Placeholder 2"/>
          <p:cNvSpPr>
            <a:spLocks noGrp="1"/>
          </p:cNvSpPr>
          <p:nvPr>
            <p:ph type="body" idx="1"/>
          </p:nvPr>
        </p:nvSpPr>
        <p:spPr>
          <a:xfrm>
            <a:off x="457200" y="2019301"/>
            <a:ext cx="8229600" cy="4117340"/>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2981325" y="273180"/>
            <a:ext cx="3181350" cy="292100"/>
          </a:xfrm>
          <a:prstGeom prst="rect">
            <a:avLst/>
          </a:prstGeom>
        </p:spPr>
        <p:txBody>
          <a:bodyPr vert="horz" lIns="91440" tIns="45720" rIns="91440" bIns="45720" rtlCol="0" anchor="ctr">
            <a:noAutofit/>
          </a:bodyPr>
          <a:lstStyle>
            <a:lvl1pPr algn="ctr">
              <a:defRPr sz="1200" b="0" cap="all" spc="300" baseline="0">
                <a:solidFill>
                  <a:schemeClr val="tx1"/>
                </a:solidFill>
              </a:defRPr>
            </a:lvl1pPr>
          </a:lstStyle>
          <a:p>
            <a:fld id="{B6E08B1C-2FE9-4C9A-BE22-026C05E1BCEA}" type="datetimeFigureOut">
              <a:rPr lang="hr-HR" smtClean="0"/>
              <a:t>15.11.2016.</a:t>
            </a:fld>
            <a:endParaRPr lang="hr-HR"/>
          </a:p>
        </p:txBody>
      </p:sp>
      <p:sp>
        <p:nvSpPr>
          <p:cNvPr id="5" name="Footer Placeholder 4"/>
          <p:cNvSpPr>
            <a:spLocks noGrp="1"/>
          </p:cNvSpPr>
          <p:nvPr>
            <p:ph type="ftr" sz="quarter" idx="3"/>
          </p:nvPr>
        </p:nvSpPr>
        <p:spPr>
          <a:xfrm>
            <a:off x="1447800" y="6486525"/>
            <a:ext cx="6248400" cy="292100"/>
          </a:xfrm>
          <a:prstGeom prst="rect">
            <a:avLst/>
          </a:prstGeom>
        </p:spPr>
        <p:txBody>
          <a:bodyPr vert="horz" lIns="91440" tIns="45720" rIns="91440" bIns="45720" rtlCol="0" anchor="ctr">
            <a:normAutofit/>
          </a:bodyPr>
          <a:lstStyle>
            <a:lvl1pPr algn="ctr">
              <a:defRPr sz="1100" b="0" cap="all" spc="300" baseline="0">
                <a:solidFill>
                  <a:schemeClr val="tx1"/>
                </a:solidFill>
              </a:defRPr>
            </a:lvl1pPr>
          </a:lstStyle>
          <a:p>
            <a:endParaRPr lang="hr-HR"/>
          </a:p>
        </p:txBody>
      </p:sp>
      <p:sp>
        <p:nvSpPr>
          <p:cNvPr id="6" name="Slide Number Placeholder 5"/>
          <p:cNvSpPr>
            <a:spLocks noGrp="1"/>
          </p:cNvSpPr>
          <p:nvPr>
            <p:ph type="sldNum" sz="quarter" idx="4"/>
          </p:nvPr>
        </p:nvSpPr>
        <p:spPr>
          <a:xfrm>
            <a:off x="4038600" y="6172200"/>
            <a:ext cx="1066800" cy="304800"/>
          </a:xfrm>
          <a:prstGeom prst="rect">
            <a:avLst/>
          </a:prstGeom>
          <a:ln>
            <a:noFill/>
          </a:ln>
        </p:spPr>
        <p:txBody>
          <a:bodyPr vert="horz" lIns="0" tIns="0" rIns="0" bIns="0" rtlCol="0" anchor="ctr">
            <a:normAutofit/>
          </a:bodyPr>
          <a:lstStyle>
            <a:lvl1pPr algn="ctr">
              <a:defRPr sz="1200" b="1">
                <a:solidFill>
                  <a:schemeClr val="tx1"/>
                </a:solidFill>
              </a:defRPr>
            </a:lvl1pPr>
          </a:lstStyle>
          <a:p>
            <a:fld id="{C8994B0B-0504-4F9C-83E7-7F085133E56A}" type="slidenum">
              <a:rPr lang="hr-HR" smtClean="0"/>
              <a:t>‹#›</a:t>
            </a:fld>
            <a:endParaRPr lang="hr-HR"/>
          </a:p>
        </p:txBody>
      </p:sp>
      <p:cxnSp>
        <p:nvCxnSpPr>
          <p:cNvPr id="10" name="Straight Connector 9"/>
          <p:cNvCxnSpPr/>
          <p:nvPr/>
        </p:nvCxnSpPr>
        <p:spPr>
          <a:xfrm>
            <a:off x="0" y="1331436"/>
            <a:ext cx="9144000" cy="1588"/>
          </a:xfrm>
          <a:prstGeom prst="line">
            <a:avLst/>
          </a:prstGeom>
          <a:ln w="12700">
            <a:solidFill>
              <a:schemeClr val="tx2">
                <a:lumMod val="75000"/>
              </a:schemeClr>
            </a:solidFill>
          </a:ln>
          <a:effectLst/>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2514600" y="975360"/>
            <a:ext cx="4114800" cy="701040"/>
          </a:xfrm>
          <a:prstGeom prst="rect">
            <a:avLst/>
          </a:prstGeom>
          <a:solidFill>
            <a:schemeClr val="tx1"/>
          </a:solidFill>
          <a:ln w="76200" cmpd="thinThick">
            <a:solidFill>
              <a:schemeClr val="tx1"/>
            </a:solidFill>
            <a:miter lim="800000"/>
          </a:ln>
        </p:spPr>
        <p:txBody>
          <a:bodyPr vert="horz" lIns="91440" tIns="45720" rIns="91440" bIns="45720" rtlCol="0" anchor="ctr" anchorCtr="0">
            <a:normAutofit/>
          </a:bodyPr>
          <a:lstStyle/>
          <a:p>
            <a:r>
              <a:rPr lang="hr-HR" smtClean="0"/>
              <a:t>Uredite stil naslova matrice</a:t>
            </a:r>
            <a:endParaRPr lang="en-US" dirty="0"/>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ts val="400"/>
        </a:spcBef>
        <a:buNone/>
        <a:defRPr sz="1800" b="1" kern="1200" cap="all" spc="0" baseline="0">
          <a:solidFill>
            <a:schemeClr val="bg1">
              <a:lumMod val="75000"/>
              <a:lumOff val="25000"/>
            </a:schemeClr>
          </a:solidFill>
          <a:effectLst/>
          <a:latin typeface="+mj-lt"/>
          <a:ea typeface="+mj-ea"/>
          <a:cs typeface="Tunga" pitchFamily="2"/>
        </a:defRPr>
      </a:lvl1pPr>
    </p:titleStyle>
    <p:bodyStyle>
      <a:lvl1pPr marL="0" indent="0" algn="ctr" defTabSz="914400" rtl="0" eaLnBrk="1" latinLnBrk="0" hangingPunct="1">
        <a:lnSpc>
          <a:spcPct val="100000"/>
        </a:lnSpc>
        <a:spcBef>
          <a:spcPts val="600"/>
        </a:spcBef>
        <a:spcAft>
          <a:spcPts val="0"/>
        </a:spcAft>
        <a:buClr>
          <a:schemeClr val="accent1"/>
        </a:buClr>
        <a:buFontTx/>
        <a:buNone/>
        <a:defRPr sz="2000" b="0" i="0" kern="1200" cap="none" spc="30" baseline="0">
          <a:solidFill>
            <a:schemeClr val="tx1"/>
          </a:solidFill>
          <a:latin typeface="+mn-lt"/>
          <a:ea typeface="+mn-ea"/>
          <a:cs typeface="Tahoma" pitchFamily="34" charset="0"/>
        </a:defRPr>
      </a:lvl1pPr>
      <a:lvl2pPr marL="0" indent="0" algn="ctr" defTabSz="914400" rtl="0" eaLnBrk="1" latinLnBrk="0" hangingPunct="1">
        <a:lnSpc>
          <a:spcPct val="100000"/>
        </a:lnSpc>
        <a:spcBef>
          <a:spcPts val="1200"/>
        </a:spcBef>
        <a:buClr>
          <a:schemeClr val="accent1"/>
        </a:buClr>
        <a:buFontTx/>
        <a:buNone/>
        <a:defRPr sz="1800" kern="1200">
          <a:solidFill>
            <a:schemeClr val="tx2"/>
          </a:solidFill>
          <a:latin typeface="+mn-lt"/>
          <a:ea typeface="+mn-ea"/>
          <a:cs typeface="Tahoma" pitchFamily="34" charset="0"/>
        </a:defRPr>
      </a:lvl2pPr>
      <a:lvl3pPr marL="0" indent="0" algn="ctr" defTabSz="914400" rtl="0" eaLnBrk="1" latinLnBrk="0" hangingPunct="1">
        <a:lnSpc>
          <a:spcPct val="100000"/>
        </a:lnSpc>
        <a:spcBef>
          <a:spcPts val="1200"/>
        </a:spcBef>
        <a:buClr>
          <a:schemeClr val="accent1"/>
        </a:buClr>
        <a:buFontTx/>
        <a:buNone/>
        <a:defRPr sz="1600" kern="1200">
          <a:solidFill>
            <a:schemeClr val="tx1"/>
          </a:solidFill>
          <a:latin typeface="+mn-lt"/>
          <a:ea typeface="+mn-ea"/>
          <a:cs typeface="Tahoma" pitchFamily="34" charset="0"/>
        </a:defRPr>
      </a:lvl3pPr>
      <a:lvl4pPr marL="0" indent="0" algn="ctr" defTabSz="914400" rtl="0" eaLnBrk="1" latinLnBrk="0" hangingPunct="1">
        <a:lnSpc>
          <a:spcPct val="100000"/>
        </a:lnSpc>
        <a:spcBef>
          <a:spcPts val="1200"/>
        </a:spcBef>
        <a:buClr>
          <a:schemeClr val="accent1"/>
        </a:buClr>
        <a:buFontTx/>
        <a:buNone/>
        <a:defRPr sz="1400" kern="1200">
          <a:solidFill>
            <a:schemeClr val="tx2"/>
          </a:solidFill>
          <a:latin typeface="+mn-lt"/>
          <a:ea typeface="+mn-ea"/>
          <a:cs typeface="Tahoma" pitchFamily="34" charset="0"/>
        </a:defRPr>
      </a:lvl4pPr>
      <a:lvl5pPr marL="0" indent="0" algn="ctr" defTabSz="914400" rtl="0" eaLnBrk="1" latinLnBrk="0" hangingPunct="1">
        <a:lnSpc>
          <a:spcPct val="100000"/>
        </a:lnSpc>
        <a:spcBef>
          <a:spcPts val="1200"/>
        </a:spcBef>
        <a:buClr>
          <a:schemeClr val="accent1"/>
        </a:buClr>
        <a:buFontTx/>
        <a:buNone/>
        <a:defRPr sz="1400" kern="1200" baseline="0">
          <a:solidFill>
            <a:schemeClr val="tx1"/>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odnaslov 2"/>
          <p:cNvSpPr>
            <a:spLocks noGrp="1"/>
          </p:cNvSpPr>
          <p:nvPr>
            <p:ph type="subTitle" idx="1"/>
          </p:nvPr>
        </p:nvSpPr>
        <p:spPr>
          <a:xfrm>
            <a:off x="2771800" y="2492896"/>
            <a:ext cx="3384376" cy="850776"/>
          </a:xfrm>
        </p:spPr>
        <p:txBody>
          <a:bodyPr/>
          <a:lstStyle/>
          <a:p>
            <a:r>
              <a:rPr lang="hr-HR" sz="3600" dirty="0" smtClean="0"/>
              <a:t>Grad heroj</a:t>
            </a:r>
            <a:endParaRPr lang="hr-HR" sz="3600" dirty="0"/>
          </a:p>
        </p:txBody>
      </p:sp>
      <p:sp>
        <p:nvSpPr>
          <p:cNvPr id="2" name="Naslov 1"/>
          <p:cNvSpPr>
            <a:spLocks noGrp="1"/>
          </p:cNvSpPr>
          <p:nvPr>
            <p:ph type="title"/>
          </p:nvPr>
        </p:nvSpPr>
        <p:spPr>
          <a:xfrm>
            <a:off x="1331640" y="548680"/>
            <a:ext cx="5067672" cy="1240287"/>
          </a:xfrm>
        </p:spPr>
        <p:txBody>
          <a:bodyPr>
            <a:normAutofit/>
          </a:bodyPr>
          <a:lstStyle/>
          <a:p>
            <a:r>
              <a:rPr lang="hr-HR" sz="5400" dirty="0" smtClean="0">
                <a:solidFill>
                  <a:schemeClr val="tx1">
                    <a:lumMod val="85000"/>
                  </a:schemeClr>
                </a:solidFill>
              </a:rPr>
              <a:t>VUKOVAR</a:t>
            </a:r>
            <a:endParaRPr lang="hr-HR" sz="5400" dirty="0">
              <a:solidFill>
                <a:schemeClr val="tx1">
                  <a:lumMod val="85000"/>
                </a:schemeClr>
              </a:solidFill>
            </a:endParaRPr>
          </a:p>
        </p:txBody>
      </p:sp>
      <p:pic>
        <p:nvPicPr>
          <p:cNvPr id="1028"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33337" y="136600"/>
            <a:ext cx="3098118" cy="206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3606333"/>
            <a:ext cx="2448272" cy="3068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5393503"/>
      </p:ext>
    </p:extLst>
  </p:cSld>
  <p:clrMapOvr>
    <a:masterClrMapping/>
  </p:clrMapOvr>
  <mc:AlternateContent xmlns:mc="http://schemas.openxmlformats.org/markup-compatibility/2006">
    <mc:Choice xmlns:p14="http://schemas.microsoft.com/office/powerpoint/2010/main" Requires="p14">
      <p:transition spd="slow" p14:dur="1400" advClick="0" advTm="2000">
        <p:blinds/>
      </p:transition>
    </mc:Choice>
    <mc:Fallback>
      <p:transition spd="slow" advClick="0" advTm="2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10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13"/>
          </p:nvPr>
        </p:nvSpPr>
        <p:spPr>
          <a:xfrm>
            <a:off x="971600" y="5516880"/>
            <a:ext cx="7200800" cy="1008464"/>
          </a:xfrm>
        </p:spPr>
        <p:txBody>
          <a:bodyPr>
            <a:normAutofit/>
          </a:bodyPr>
          <a:lstStyle/>
          <a:p>
            <a:pPr marL="285750" indent="-285750" algn="just">
              <a:buFont typeface="Courier New" panose="02070309020205020404" pitchFamily="49" charset="0"/>
              <a:buChar char="o"/>
            </a:pPr>
            <a:r>
              <a:rPr lang="hr-HR" dirty="0"/>
              <a:t>Život nekoliko stotina ranjenika i bolničkog osoblja koje se brinulo o njima tijekom tromjesečne opsade grada vjerno je rekonstruiran u podrumskim prostorijama Opće bolnice. Predstavljen je prikaz ratnih zbivanja </a:t>
            </a:r>
            <a:r>
              <a:rPr lang="hr-HR" dirty="0" smtClean="0"/>
              <a:t>unutar </a:t>
            </a:r>
            <a:r>
              <a:rPr lang="hr-HR" dirty="0"/>
              <a:t>bolnice u jesen 1991.</a:t>
            </a:r>
          </a:p>
        </p:txBody>
      </p:sp>
      <p:sp>
        <p:nvSpPr>
          <p:cNvPr id="4" name="Naslov 3"/>
          <p:cNvSpPr>
            <a:spLocks noGrp="1"/>
          </p:cNvSpPr>
          <p:nvPr>
            <p:ph type="title"/>
          </p:nvPr>
        </p:nvSpPr>
        <p:spPr/>
        <p:txBody>
          <a:bodyPr/>
          <a:lstStyle/>
          <a:p>
            <a:r>
              <a:rPr lang="hr-HR" dirty="0"/>
              <a:t>Mjesto sjećanja - vukovarska bolnica</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88840"/>
            <a:ext cx="5945286" cy="312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zervirano mjesto teksta 2"/>
          <p:cNvSpPr txBox="1">
            <a:spLocks/>
          </p:cNvSpPr>
          <p:nvPr/>
        </p:nvSpPr>
        <p:spPr>
          <a:xfrm>
            <a:off x="971600" y="5505104"/>
            <a:ext cx="7200800" cy="1008464"/>
          </a:xfrm>
          <a:prstGeom prst="rect">
            <a:avLst/>
          </a:prstGeom>
        </p:spPr>
        <p:txBody>
          <a:bodyPr vert="horz" lIns="91440" tIns="0" rIns="91440" bIns="0" rtlCol="0" anchor="ctr" anchorCtr="0">
            <a:normAutofit/>
          </a:bodyPr>
          <a:lstStyle>
            <a:lvl1pPr marL="0" indent="0" algn="ctr" defTabSz="914400" rtl="0" eaLnBrk="1" latinLnBrk="0" hangingPunct="1">
              <a:lnSpc>
                <a:spcPct val="100000"/>
              </a:lnSpc>
              <a:spcBef>
                <a:spcPts val="0"/>
              </a:spcBef>
              <a:spcAft>
                <a:spcPts val="0"/>
              </a:spcAft>
              <a:buClr>
                <a:schemeClr val="accent1"/>
              </a:buClr>
              <a:buFontTx/>
              <a:buNone/>
              <a:defRPr lang="en-US" sz="1400" b="0" i="0" kern="1200" cap="none" spc="30" baseline="0" smtClean="0">
                <a:solidFill>
                  <a:schemeClr val="tx2"/>
                </a:solidFill>
                <a:latin typeface="+mn-lt"/>
                <a:ea typeface="+mn-ea"/>
                <a:cs typeface="Tahoma" pitchFamily="34" charset="0"/>
              </a:defRPr>
            </a:lvl1pPr>
            <a:lvl2pPr marL="171450" indent="1588" algn="ctr" defTabSz="914400" rtl="0" eaLnBrk="1" latinLnBrk="0" hangingPunct="1">
              <a:lnSpc>
                <a:spcPct val="100000"/>
              </a:lnSpc>
              <a:spcBef>
                <a:spcPts val="1200"/>
              </a:spcBef>
              <a:buClr>
                <a:schemeClr val="accent1"/>
              </a:buClr>
              <a:buFontTx/>
              <a:buNone/>
              <a:defRPr sz="1800" kern="1200">
                <a:solidFill>
                  <a:schemeClr val="bg2"/>
                </a:solidFill>
                <a:latin typeface="+mn-lt"/>
                <a:ea typeface="+mn-ea"/>
                <a:cs typeface="Tahoma" pitchFamily="34" charset="0"/>
              </a:defRPr>
            </a:lvl2pPr>
            <a:lvl3pPr marL="344488" indent="6350" algn="ctr" defTabSz="914400" rtl="0" eaLnBrk="1" latinLnBrk="0" hangingPunct="1">
              <a:lnSpc>
                <a:spcPct val="100000"/>
              </a:lnSpc>
              <a:spcBef>
                <a:spcPts val="1200"/>
              </a:spcBef>
              <a:buClr>
                <a:schemeClr val="accent1"/>
              </a:buClr>
              <a:buFontTx/>
              <a:buNone/>
              <a:defRPr sz="1600" kern="1200">
                <a:solidFill>
                  <a:schemeClr val="bg2"/>
                </a:solidFill>
                <a:latin typeface="+mn-lt"/>
                <a:ea typeface="+mn-ea"/>
                <a:cs typeface="Tahoma" pitchFamily="34" charset="0"/>
              </a:defRPr>
            </a:lvl3pPr>
            <a:lvl4pPr marL="515938" indent="3175" algn="ctr" defTabSz="914400" rtl="0" eaLnBrk="1" latinLnBrk="0" hangingPunct="1">
              <a:lnSpc>
                <a:spcPct val="100000"/>
              </a:lnSpc>
              <a:spcBef>
                <a:spcPts val="1200"/>
              </a:spcBef>
              <a:buClr>
                <a:schemeClr val="accent1"/>
              </a:buClr>
              <a:buFontTx/>
              <a:buNone/>
              <a:defRPr sz="1400" kern="1200">
                <a:solidFill>
                  <a:schemeClr val="bg2"/>
                </a:solidFill>
                <a:latin typeface="+mn-lt"/>
                <a:ea typeface="+mn-ea"/>
                <a:cs typeface="Tahoma" pitchFamily="34" charset="0"/>
              </a:defRPr>
            </a:lvl4pPr>
            <a:lvl5pPr marL="688975" indent="-1588" algn="ctr" defTabSz="914400" rtl="0" eaLnBrk="1" latinLnBrk="0" hangingPunct="1">
              <a:lnSpc>
                <a:spcPct val="100000"/>
              </a:lnSpc>
              <a:spcBef>
                <a:spcPts val="1200"/>
              </a:spcBef>
              <a:buClr>
                <a:schemeClr val="accent1"/>
              </a:buClr>
              <a:buFontTx/>
              <a:buNone/>
              <a:defRPr sz="1400" kern="1200" baseline="0">
                <a:solidFill>
                  <a:schemeClr val="bg2"/>
                </a:solidFill>
                <a:latin typeface="+mn-lt"/>
                <a:ea typeface="+mn-ea"/>
                <a:cs typeface="Tahoma" pitchFamily="34" charset="0"/>
              </a:defRPr>
            </a:lvl5pPr>
            <a:lvl6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6pPr>
            <a:lvl7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7pPr>
            <a:lvl8pPr marL="0" indent="0" algn="ctr" defTabSz="914400" rtl="0" eaLnBrk="1" latinLnBrk="0" hangingPunct="1">
              <a:lnSpc>
                <a:spcPct val="100000"/>
              </a:lnSpc>
              <a:spcBef>
                <a:spcPts val="1200"/>
              </a:spcBef>
              <a:buFont typeface="Arial" pitchFamily="34" charset="0"/>
              <a:buNone/>
              <a:defRPr sz="1400" kern="1200">
                <a:solidFill>
                  <a:schemeClr val="tx2"/>
                </a:solidFill>
                <a:latin typeface="+mn-lt"/>
                <a:ea typeface="+mn-ea"/>
                <a:cs typeface="+mn-cs"/>
              </a:defRPr>
            </a:lvl8pPr>
            <a:lvl9pPr marL="0" indent="0" algn="ctr" defTabSz="914400" rtl="0" eaLnBrk="1" latinLnBrk="0" hangingPunct="1">
              <a:lnSpc>
                <a:spcPct val="100000"/>
              </a:lnSpc>
              <a:spcBef>
                <a:spcPts val="1200"/>
              </a:spcBef>
              <a:buFont typeface="Arial" pitchFamily="34" charset="0"/>
              <a:buNone/>
              <a:defRPr sz="1400" kern="1200">
                <a:solidFill>
                  <a:schemeClr val="tx1"/>
                </a:solidFill>
                <a:latin typeface="+mn-lt"/>
                <a:ea typeface="+mn-ea"/>
                <a:cs typeface="+mn-cs"/>
              </a:defRPr>
            </a:lvl9pPr>
          </a:lstStyle>
          <a:p>
            <a:pPr marL="285750" indent="-285750" algn="just">
              <a:buFont typeface="Courier New" panose="02070309020205020404" pitchFamily="49" charset="0"/>
              <a:buChar char="o"/>
            </a:pPr>
            <a:r>
              <a:rPr lang="hr-HR" dirty="0" smtClean="0"/>
              <a:t>Život nekoliko stotina ranjenika i bolničkog osoblja koje se brinulo o njima tijekom tromjesečne opsade grada vjerno je rekonstruiran u podrumskim prostorijama Opće bolnice. Predstavljen je prikaz ratnih zbivanja unutar bolnice u jesen 1991.</a:t>
            </a:r>
            <a:endParaRPr lang="hr-HR" dirty="0"/>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632" y="1977064"/>
            <a:ext cx="5945286" cy="3120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6631711"/>
      </p:ext>
    </p:extLst>
  </p:cSld>
  <p:clrMapOvr>
    <a:masterClrMapping/>
  </p:clrMapOvr>
  <mc:AlternateContent xmlns:mc="http://schemas.openxmlformats.org/markup-compatibility/2006">
    <mc:Choice xmlns:p14="http://schemas.microsoft.com/office/powerpoint/2010/main" Requires="p14">
      <p:transition spd="slow" p14:dur="1600" advTm="60000">
        <p:blinds dir="vert"/>
      </p:transition>
    </mc:Choice>
    <mc:Fallback>
      <p:transition spd="slow" advTm="6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quarter" idx="13"/>
          </p:nvPr>
        </p:nvSpPr>
        <p:spPr>
          <a:xfrm>
            <a:off x="395536" y="1988840"/>
            <a:ext cx="5544616" cy="4608512"/>
          </a:xfrm>
        </p:spPr>
        <p:txBody>
          <a:bodyPr>
            <a:normAutofit/>
          </a:bodyPr>
          <a:lstStyle/>
          <a:p>
            <a:pPr marL="342900" indent="-342900" algn="l">
              <a:buFont typeface="Courier New" panose="02070309020205020404" pitchFamily="49" charset="0"/>
              <a:buChar char="o"/>
            </a:pPr>
            <a:r>
              <a:rPr lang="vi-VN" sz="1400" dirty="0"/>
              <a:t>Nedaleko od Vukovara, na samoj obali Dunava, smješten je jedan od najvažnijih arheoloških lokaliteta u Hrvatskoj - Vučedol. </a:t>
            </a:r>
            <a:endParaRPr lang="hr-HR" sz="1400" dirty="0" smtClean="0"/>
          </a:p>
          <a:p>
            <a:pPr marL="342900" indent="-342900" algn="l">
              <a:buFont typeface="Courier New" panose="02070309020205020404" pitchFamily="49" charset="0"/>
              <a:buChar char="o"/>
            </a:pPr>
            <a:r>
              <a:rPr lang="vi-VN" sz="1400" dirty="0" smtClean="0"/>
              <a:t>Dva </a:t>
            </a:r>
            <a:r>
              <a:rPr lang="vi-VN" sz="1400" dirty="0"/>
              <a:t>najveća otkrića s tog lokaliteta su Vučedolska golubica, koja je simbol grada, i keramička čizmica </a:t>
            </a:r>
            <a:r>
              <a:rPr lang="vi-VN" sz="1400" kern="0" spc="0" dirty="0"/>
              <a:t>pronađena prije dvije </a:t>
            </a:r>
            <a:r>
              <a:rPr lang="vi-VN" sz="1400" kern="0" spc="0" dirty="0" smtClean="0"/>
              <a:t>godine,</a:t>
            </a:r>
            <a:r>
              <a:rPr lang="hr-HR" sz="1400" kern="0" spc="0" dirty="0" smtClean="0"/>
              <a:t> </a:t>
            </a:r>
            <a:r>
              <a:rPr lang="vi-VN" sz="1400" kern="0" spc="0" dirty="0" smtClean="0"/>
              <a:t>ukrašene</a:t>
            </a:r>
            <a:r>
              <a:rPr lang="hr-HR" sz="1400" kern="0" spc="0" dirty="0" smtClean="0"/>
              <a:t> </a:t>
            </a:r>
            <a:r>
              <a:rPr lang="vi-VN" sz="1400" kern="0" spc="0" dirty="0" smtClean="0"/>
              <a:t>ornamentima </a:t>
            </a:r>
            <a:r>
              <a:rPr lang="vi-VN" sz="1400" dirty="0"/>
              <a:t>karakterističnima za razdoblje vučedolske kulture</a:t>
            </a:r>
            <a:r>
              <a:rPr lang="vi-VN" sz="1400" dirty="0" smtClean="0"/>
              <a:t>.</a:t>
            </a:r>
            <a:endParaRPr lang="hr-HR" sz="1400" dirty="0" smtClean="0"/>
          </a:p>
          <a:p>
            <a:pPr marL="342900" indent="-342900" algn="l">
              <a:buFont typeface="Courier New" panose="02070309020205020404" pitchFamily="49" charset="0"/>
              <a:buChar char="o"/>
            </a:pPr>
            <a:r>
              <a:rPr lang="hr-HR" sz="1400" dirty="0"/>
              <a:t>Vučedolska golubica je najpoznatija keramička posuda s arheoloških iskopina na Vučedolu. Modelirana u obliku golubice, postala je jedan od </a:t>
            </a:r>
            <a:r>
              <a:rPr lang="hr-HR" sz="1400" dirty="0" err="1"/>
              <a:t>najprepoznatljivijih</a:t>
            </a:r>
            <a:r>
              <a:rPr lang="hr-HR" sz="1400" dirty="0"/>
              <a:t> simbola grada Vukovara, u čijoj se blizini nalazi Vučedol</a:t>
            </a:r>
          </a:p>
        </p:txBody>
      </p:sp>
      <p:sp>
        <p:nvSpPr>
          <p:cNvPr id="4" name="Naslov 3"/>
          <p:cNvSpPr>
            <a:spLocks noGrp="1"/>
          </p:cNvSpPr>
          <p:nvPr>
            <p:ph type="title"/>
          </p:nvPr>
        </p:nvSpPr>
        <p:spPr/>
        <p:txBody>
          <a:bodyPr/>
          <a:lstStyle/>
          <a:p>
            <a:r>
              <a:rPr lang="hr-HR" dirty="0" smtClean="0"/>
              <a:t>Vučedol  I VUČEDOLSKA GOLUBICA</a:t>
            </a:r>
            <a:endParaRPr lang="hr-H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0152" y="2089457"/>
            <a:ext cx="3097213"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216" y="4581128"/>
            <a:ext cx="2077538" cy="19825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kstniOkvir 5"/>
          <p:cNvSpPr txBox="1"/>
          <p:nvPr/>
        </p:nvSpPr>
        <p:spPr>
          <a:xfrm>
            <a:off x="5940152" y="1720125"/>
            <a:ext cx="3059832" cy="369332"/>
          </a:xfrm>
          <a:prstGeom prst="rect">
            <a:avLst/>
          </a:prstGeom>
          <a:noFill/>
        </p:spPr>
        <p:txBody>
          <a:bodyPr wrap="square" rtlCol="0">
            <a:spAutoFit/>
          </a:bodyPr>
          <a:lstStyle/>
          <a:p>
            <a:r>
              <a:rPr lang="hr-HR" dirty="0" smtClean="0"/>
              <a:t>VUČEDOLSKA GOLUBICA</a:t>
            </a:r>
            <a:endParaRPr lang="hr-HR" dirty="0"/>
          </a:p>
        </p:txBody>
      </p:sp>
      <p:sp>
        <p:nvSpPr>
          <p:cNvPr id="7" name="TekstniOkvir 6"/>
          <p:cNvSpPr txBox="1"/>
          <p:nvPr/>
        </p:nvSpPr>
        <p:spPr>
          <a:xfrm>
            <a:off x="6119664" y="4254230"/>
            <a:ext cx="3024336" cy="369332"/>
          </a:xfrm>
          <a:prstGeom prst="rect">
            <a:avLst/>
          </a:prstGeom>
          <a:noFill/>
        </p:spPr>
        <p:txBody>
          <a:bodyPr wrap="square" rtlCol="0">
            <a:spAutoFit/>
          </a:bodyPr>
          <a:lstStyle/>
          <a:p>
            <a:r>
              <a:rPr lang="hr-HR" dirty="0" smtClean="0"/>
              <a:t>VUČEDOLSKA ČIZMICA</a:t>
            </a:r>
            <a:endParaRPr lang="hr-HR" dirty="0"/>
          </a:p>
        </p:txBody>
      </p:sp>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5716" y="4326101"/>
            <a:ext cx="3384376" cy="16743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kstniOkvir 7"/>
          <p:cNvSpPr txBox="1"/>
          <p:nvPr/>
        </p:nvSpPr>
        <p:spPr>
          <a:xfrm>
            <a:off x="1259632" y="6029703"/>
            <a:ext cx="2880320" cy="646331"/>
          </a:xfrm>
          <a:prstGeom prst="rect">
            <a:avLst/>
          </a:prstGeom>
          <a:noFill/>
        </p:spPr>
        <p:txBody>
          <a:bodyPr wrap="square" rtlCol="0">
            <a:spAutoFit/>
          </a:bodyPr>
          <a:lstStyle/>
          <a:p>
            <a:r>
              <a:rPr lang="hr-HR" dirty="0" smtClean="0"/>
              <a:t>ARHEOLOŠKO NALAZIŠTE VUČEDOL</a:t>
            </a:r>
            <a:endParaRPr lang="hr-HR" dirty="0"/>
          </a:p>
        </p:txBody>
      </p:sp>
    </p:spTree>
    <p:extLst>
      <p:ext uri="{BB962C8B-B14F-4D97-AF65-F5344CB8AC3E}">
        <p14:creationId xmlns:p14="http://schemas.microsoft.com/office/powerpoint/2010/main" val="524243092"/>
      </p:ext>
    </p:extLst>
  </p:cSld>
  <p:clrMapOvr>
    <a:masterClrMapping/>
  </p:clrMapOvr>
  <mc:AlternateContent xmlns:mc="http://schemas.openxmlformats.org/markup-compatibility/2006">
    <mc:Choice xmlns:p14="http://schemas.microsoft.com/office/powerpoint/2010/main" Requires="p14">
      <p:transition spd="slow" p14:dur="1400" advClick="0" advTm="60000">
        <p:blinds/>
      </p:transition>
    </mc:Choice>
    <mc:Fallback>
      <p:transition spd="slow" advClick="0" advTm="60000">
        <p:blind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4"/>
                                        </p:tgtEl>
                                        <p:attrNameLst>
                                          <p:attrName>style.visibility</p:attrName>
                                        </p:attrNameLst>
                                      </p:cBhvr>
                                      <p:to>
                                        <p:strVal val="visible"/>
                                      </p:to>
                                    </p:set>
                                    <p:animEffect transition="in" filter="circle(in)">
                                      <p:cBhvr>
                                        <p:cTn id="7" dur="2000"/>
                                        <p:tgtEl>
                                          <p:spTgt spid="10244"/>
                                        </p:tgtEl>
                                      </p:cBhvr>
                                    </p:animEffect>
                                  </p:childTnLst>
                                </p:cTn>
                              </p:par>
                              <p:par>
                                <p:cTn id="8" presetID="6" presetClass="entr" presetSubtype="16" fill="hold" nodeType="withEffect">
                                  <p:stCondLst>
                                    <p:cond delay="0"/>
                                  </p:stCondLst>
                                  <p:childTnLst>
                                    <p:set>
                                      <p:cBhvr>
                                        <p:cTn id="9" dur="1" fill="hold">
                                          <p:stCondLst>
                                            <p:cond delay="0"/>
                                          </p:stCondLst>
                                        </p:cTn>
                                        <p:tgtEl>
                                          <p:spTgt spid="10243"/>
                                        </p:tgtEl>
                                        <p:attrNameLst>
                                          <p:attrName>style.visibility</p:attrName>
                                        </p:attrNameLst>
                                      </p:cBhvr>
                                      <p:to>
                                        <p:strVal val="visible"/>
                                      </p:to>
                                    </p:set>
                                    <p:animEffect transition="in" filter="circle(in)">
                                      <p:cBhvr>
                                        <p:cTn id="10" dur="2000"/>
                                        <p:tgtEl>
                                          <p:spTgt spid="10243"/>
                                        </p:tgtEl>
                                      </p:cBhvr>
                                    </p:animEffect>
                                  </p:childTnLst>
                                </p:cTn>
                              </p:par>
                              <p:par>
                                <p:cTn id="11" presetID="6" presetClass="entr" presetSubtype="16" fill="hold" nodeType="withEffect">
                                  <p:stCondLst>
                                    <p:cond delay="0"/>
                                  </p:stCondLst>
                                  <p:childTnLst>
                                    <p:set>
                                      <p:cBhvr>
                                        <p:cTn id="12" dur="1" fill="hold">
                                          <p:stCondLst>
                                            <p:cond delay="0"/>
                                          </p:stCondLst>
                                        </p:cTn>
                                        <p:tgtEl>
                                          <p:spTgt spid="10242"/>
                                        </p:tgtEl>
                                        <p:attrNameLst>
                                          <p:attrName>style.visibility</p:attrName>
                                        </p:attrNameLst>
                                      </p:cBhvr>
                                      <p:to>
                                        <p:strVal val="visible"/>
                                      </p:to>
                                    </p:set>
                                    <p:animEffect transition="in" filter="circle(in)">
                                      <p:cBhvr>
                                        <p:cTn id="13" dur="2000"/>
                                        <p:tgtEl>
                                          <p:spTgt spid="10242"/>
                                        </p:tgtEl>
                                      </p:cBhvr>
                                    </p:animEffect>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1000"/>
                                        <p:tgtEl>
                                          <p:spTgt spid="5">
                                            <p:txEl>
                                              <p:pRg st="0" end="0"/>
                                            </p:txEl>
                                          </p:spTgt>
                                        </p:tgtEl>
                                      </p:cBhvr>
                                    </p:animEffect>
                                    <p:anim calcmode="lin" valueType="num">
                                      <p:cBhvr>
                                        <p:cTn id="1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5">
                                            <p:txEl>
                                              <p:pRg st="1" end="1"/>
                                            </p:txEl>
                                          </p:spTgt>
                                        </p:tgtEl>
                                        <p:attrNameLst>
                                          <p:attrName>style.visibility</p:attrName>
                                        </p:attrNameLst>
                                      </p:cBhvr>
                                      <p:to>
                                        <p:strVal val="visible"/>
                                      </p:to>
                                    </p:set>
                                    <p:animEffect transition="in" filter="fade">
                                      <p:cBhvr>
                                        <p:cTn id="23" dur="1000"/>
                                        <p:tgtEl>
                                          <p:spTgt spid="5">
                                            <p:txEl>
                                              <p:pRg st="1" end="1"/>
                                            </p:txEl>
                                          </p:spTgt>
                                        </p:tgtEl>
                                      </p:cBhvr>
                                    </p:animEffect>
                                    <p:anim calcmode="lin" valueType="num">
                                      <p:cBhvr>
                                        <p:cTn id="24"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42" presetClass="entr" presetSubtype="0" fill="hold" grpId="0" nodeType="afterEffect">
                                  <p:stCondLst>
                                    <p:cond delay="0"/>
                                  </p:stCondLst>
                                  <p:childTnLst>
                                    <p:set>
                                      <p:cBhvr>
                                        <p:cTn id="28" dur="1" fill="hold">
                                          <p:stCondLst>
                                            <p:cond delay="0"/>
                                          </p:stCondLst>
                                        </p:cTn>
                                        <p:tgtEl>
                                          <p:spTgt spid="5">
                                            <p:txEl>
                                              <p:pRg st="2" end="2"/>
                                            </p:txEl>
                                          </p:spTgt>
                                        </p:tgtEl>
                                        <p:attrNameLst>
                                          <p:attrName>style.visibility</p:attrName>
                                        </p:attrNameLst>
                                      </p:cBhvr>
                                      <p:to>
                                        <p:strVal val="visible"/>
                                      </p:to>
                                    </p:set>
                                    <p:animEffect transition="in" filter="fade">
                                      <p:cBhvr>
                                        <p:cTn id="29" dur="1000"/>
                                        <p:tgtEl>
                                          <p:spTgt spid="5">
                                            <p:txEl>
                                              <p:pRg st="2" end="2"/>
                                            </p:txEl>
                                          </p:spTgt>
                                        </p:tgtEl>
                                      </p:cBhvr>
                                    </p:animEffect>
                                    <p:anim calcmode="lin" valueType="num">
                                      <p:cBhvr>
                                        <p:cTn id="30"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32" fill="hold">
                            <p:stCondLst>
                              <p:cond delay="5000"/>
                            </p:stCondLst>
                            <p:childTnLst>
                              <p:par>
                                <p:cTn id="33" presetID="2" presetClass="entr" presetSubtype="2"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additive="base">
                                        <p:cTn id="35" dur="500" fill="hold"/>
                                        <p:tgtEl>
                                          <p:spTgt spid="8"/>
                                        </p:tgtEl>
                                        <p:attrNameLst>
                                          <p:attrName>ppt_x</p:attrName>
                                        </p:attrNameLst>
                                      </p:cBhvr>
                                      <p:tavLst>
                                        <p:tav tm="0">
                                          <p:val>
                                            <p:strVal val="1+#ppt_w/2"/>
                                          </p:val>
                                        </p:tav>
                                        <p:tav tm="100000">
                                          <p:val>
                                            <p:strVal val="#ppt_x"/>
                                          </p:val>
                                        </p:tav>
                                      </p:tavLst>
                                    </p:anim>
                                    <p:anim calcmode="lin" valueType="num">
                                      <p:cBhvr additive="base">
                                        <p:cTn id="36" dur="500" fill="hold"/>
                                        <p:tgtEl>
                                          <p:spTgt spid="8"/>
                                        </p:tgtEl>
                                        <p:attrNameLst>
                                          <p:attrName>ppt_y</p:attrName>
                                        </p:attrNameLst>
                                      </p:cBhvr>
                                      <p:tavLst>
                                        <p:tav tm="0">
                                          <p:val>
                                            <p:strVal val="#ppt_y"/>
                                          </p:val>
                                        </p:tav>
                                        <p:tav tm="100000">
                                          <p:val>
                                            <p:strVal val="#ppt_y"/>
                                          </p:val>
                                        </p:tav>
                                      </p:tavLst>
                                    </p:anim>
                                  </p:childTnLst>
                                </p:cTn>
                              </p:par>
                            </p:childTnLst>
                          </p:cTn>
                        </p:par>
                        <p:par>
                          <p:cTn id="37" fill="hold">
                            <p:stCondLst>
                              <p:cond delay="5500"/>
                            </p:stCondLst>
                            <p:childTnLst>
                              <p:par>
                                <p:cTn id="38" presetID="2" presetClass="entr" presetSubtype="2" fill="hold" grpId="0" nodeType="after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additive="base">
                                        <p:cTn id="40" dur="500" fill="hold"/>
                                        <p:tgtEl>
                                          <p:spTgt spid="7"/>
                                        </p:tgtEl>
                                        <p:attrNameLst>
                                          <p:attrName>ppt_x</p:attrName>
                                        </p:attrNameLst>
                                      </p:cBhvr>
                                      <p:tavLst>
                                        <p:tav tm="0">
                                          <p:val>
                                            <p:strVal val="1+#ppt_w/2"/>
                                          </p:val>
                                        </p:tav>
                                        <p:tav tm="100000">
                                          <p:val>
                                            <p:strVal val="#ppt_x"/>
                                          </p:val>
                                        </p:tav>
                                      </p:tavLst>
                                    </p:anim>
                                    <p:anim calcmode="lin" valueType="num">
                                      <p:cBhvr additive="base">
                                        <p:cTn id="41" dur="500" fill="hold"/>
                                        <p:tgtEl>
                                          <p:spTgt spid="7"/>
                                        </p:tgtEl>
                                        <p:attrNameLst>
                                          <p:attrName>ppt_y</p:attrName>
                                        </p:attrNameLst>
                                      </p:cBhvr>
                                      <p:tavLst>
                                        <p:tav tm="0">
                                          <p:val>
                                            <p:strVal val="#ppt_y"/>
                                          </p:val>
                                        </p:tav>
                                        <p:tav tm="100000">
                                          <p:val>
                                            <p:strVal val="#ppt_y"/>
                                          </p:val>
                                        </p:tav>
                                      </p:tavLst>
                                    </p:anim>
                                  </p:childTnLst>
                                </p:cTn>
                              </p:par>
                            </p:childTnLst>
                          </p:cTn>
                        </p:par>
                        <p:par>
                          <p:cTn id="42" fill="hold">
                            <p:stCondLst>
                              <p:cond delay="6000"/>
                            </p:stCondLst>
                            <p:childTnLst>
                              <p:par>
                                <p:cTn id="43" presetID="2" presetClass="entr" presetSubtype="2" fill="hold" grpId="0" nodeType="after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additive="base">
                                        <p:cTn id="45" dur="500" fill="hold"/>
                                        <p:tgtEl>
                                          <p:spTgt spid="6"/>
                                        </p:tgtEl>
                                        <p:attrNameLst>
                                          <p:attrName>ppt_x</p:attrName>
                                        </p:attrNameLst>
                                      </p:cBhvr>
                                      <p:tavLst>
                                        <p:tav tm="0">
                                          <p:val>
                                            <p:strVal val="1+#ppt_w/2"/>
                                          </p:val>
                                        </p:tav>
                                        <p:tav tm="100000">
                                          <p:val>
                                            <p:strVal val="#ppt_x"/>
                                          </p:val>
                                        </p:tav>
                                      </p:tavLst>
                                    </p:anim>
                                    <p:anim calcmode="lin" valueType="num">
                                      <p:cBhvr additive="base">
                                        <p:cTn id="46" dur="5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VUKOVAR U DOMOVINSKOM RATU I DANAS</a:t>
            </a:r>
            <a:endParaRPr lang="hr-HR" dirty="0"/>
          </a:p>
        </p:txBody>
      </p:sp>
      <p:sp>
        <p:nvSpPr>
          <p:cNvPr id="3" name="Podnaslov 2"/>
          <p:cNvSpPr>
            <a:spLocks noGrp="1"/>
          </p:cNvSpPr>
          <p:nvPr>
            <p:ph type="subTitle" idx="1"/>
          </p:nvPr>
        </p:nvSpPr>
        <p:spPr/>
        <p:txBody>
          <a:bodyPr/>
          <a:lstStyle/>
          <a:p>
            <a:endParaRPr lang="hr-HR"/>
          </a:p>
        </p:txBody>
      </p:sp>
    </p:spTree>
    <p:extLst>
      <p:ext uri="{BB962C8B-B14F-4D97-AF65-F5344CB8AC3E}">
        <p14:creationId xmlns:p14="http://schemas.microsoft.com/office/powerpoint/2010/main" val="1515961076"/>
      </p:ext>
    </p:extLst>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quarter" idx="13"/>
          </p:nvPr>
        </p:nvSpPr>
        <p:spPr>
          <a:xfrm>
            <a:off x="395536" y="1772816"/>
            <a:ext cx="6336704" cy="4075176"/>
          </a:xfrm>
        </p:spPr>
        <p:txBody>
          <a:bodyPr>
            <a:normAutofit fontScale="92500" lnSpcReduction="20000"/>
          </a:bodyPr>
          <a:lstStyle/>
          <a:p>
            <a:pPr marL="342900" indent="-342900" algn="just">
              <a:buFont typeface="Courier New" panose="02070309020205020404" pitchFamily="49" charset="0"/>
              <a:buChar char="o"/>
            </a:pPr>
            <a:r>
              <a:rPr lang="hr-HR" b="1" dirty="0"/>
              <a:t>18. STUDENOG SE OBILJEŽAVA DAN SJEĆANJA NA VUKOVAR</a:t>
            </a:r>
            <a:endParaRPr lang="vi-VN" b="1" dirty="0"/>
          </a:p>
          <a:p>
            <a:pPr marL="342900" indent="-342900" algn="just">
              <a:buFont typeface="Courier New" panose="02070309020205020404" pitchFamily="49" charset="0"/>
              <a:buChar char="o"/>
            </a:pPr>
            <a:r>
              <a:rPr lang="vi-VN" dirty="0" smtClean="0"/>
              <a:t>Dana </a:t>
            </a:r>
            <a:r>
              <a:rPr lang="vi-VN" dirty="0"/>
              <a:t>16. studenog, pali su Nijemci, a 17. studenog 1991. godine, Vukovar su napustili ljudi s na čelu s Brankom Borkovićem - Mladim Jastrebom. Skupine pripadnika obrane Vukovara koje su uspjele proći kroz pro­tivnički raspored nastavile su s dolaskom noću 17. i 18. studenog. U Borovom Naselju, 18. studenog 1991. godine, još se branio „Crni put“ koji vodi do alatnice kombinata Borovo. 19. studenog, JNA je bila ispred hangara Borova gdje je izvukla veliki broj ljudi koji su bili smješteni u podrumu, ranjenika koji se zadnjih dana nisu mogli odvoziti u Vukovar jer je komunikacija bila prekinuta, te civila. Grupe branitelja su pokušavale proboj ili su se predale 20. studenog 1991. godine. Tada je prestao svaki organizirani otpor grada Vukovara i Borovog Naselja</a:t>
            </a:r>
            <a:r>
              <a:rPr lang="vi-VN" dirty="0" smtClean="0"/>
              <a:t>.</a:t>
            </a:r>
            <a:endParaRPr lang="hr-HR" dirty="0" smtClean="0"/>
          </a:p>
          <a:p>
            <a:pPr algn="just"/>
            <a:endParaRPr lang="vi-VN" dirty="0" smtClean="0"/>
          </a:p>
        </p:txBody>
      </p:sp>
      <p:sp>
        <p:nvSpPr>
          <p:cNvPr id="4" name="Naslov 3"/>
          <p:cNvSpPr>
            <a:spLocks noGrp="1"/>
          </p:cNvSpPr>
          <p:nvPr>
            <p:ph type="title"/>
          </p:nvPr>
        </p:nvSpPr>
        <p:spPr/>
        <p:txBody>
          <a:bodyPr/>
          <a:lstStyle/>
          <a:p>
            <a:r>
              <a:rPr lang="hr-HR" dirty="0" smtClean="0"/>
              <a:t>OBILJEŽAVANJE 18. STUDENOG</a:t>
            </a:r>
            <a:endParaRPr lang="hr-HR" dirty="0"/>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04248" y="1772816"/>
            <a:ext cx="2098393" cy="42039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96970237"/>
      </p:ext>
    </p:extLst>
  </p:cSld>
  <p:clrMapOvr>
    <a:masterClrMapping/>
  </p:clrMapOvr>
  <mc:AlternateContent xmlns:mc="http://schemas.openxmlformats.org/markup-compatibility/2006">
    <mc:Choice xmlns:p14="http://schemas.microsoft.com/office/powerpoint/2010/main" Requires="p14">
      <p:transition spd="slow" p14:dur="1400" advClick="0" advTm="60000">
        <p:blinds/>
      </p:transition>
    </mc:Choice>
    <mc:Fallback>
      <p:transition spd="slow" advClick="0" advTm="60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Effect transition="in" filter="barn(inVertical)">
                                      <p:cBhvr>
                                        <p:cTn id="7" dur="500"/>
                                        <p:tgtEl>
                                          <p:spTgt spid="5">
                                            <p:txEl>
                                              <p:pRg st="1" end="1"/>
                                            </p:txEl>
                                          </p:spTgt>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barn(inVertical)">
                                      <p:cBhvr>
                                        <p:cTn id="11" dur="500"/>
                                        <p:tgtEl>
                                          <p:spTgt spid="5">
                                            <p:txEl>
                                              <p:pRg st="0" end="0"/>
                                            </p:txEl>
                                          </p:spTgt>
                                        </p:tgtEl>
                                      </p:cBhvr>
                                    </p:animEffect>
                                  </p:childTnLst>
                                </p:cTn>
                              </p:par>
                            </p:childTnLst>
                          </p:cTn>
                        </p:par>
                        <p:par>
                          <p:cTn id="12" fill="hold">
                            <p:stCondLst>
                              <p:cond delay="1000"/>
                            </p:stCondLst>
                            <p:childTnLst>
                              <p:par>
                                <p:cTn id="13" presetID="6" presetClass="entr" presetSubtype="16" fill="hold" nodeType="afterEffect">
                                  <p:stCondLst>
                                    <p:cond delay="0"/>
                                  </p:stCondLst>
                                  <p:childTnLst>
                                    <p:set>
                                      <p:cBhvr>
                                        <p:cTn id="14" dur="1" fill="hold">
                                          <p:stCondLst>
                                            <p:cond delay="0"/>
                                          </p:stCondLst>
                                        </p:cTn>
                                        <p:tgtEl>
                                          <p:spTgt spid="12290"/>
                                        </p:tgtEl>
                                        <p:attrNameLst>
                                          <p:attrName>style.visibility</p:attrName>
                                        </p:attrNameLst>
                                      </p:cBhvr>
                                      <p:to>
                                        <p:strVal val="visible"/>
                                      </p:to>
                                    </p:set>
                                    <p:animEffect transition="in" filter="circle(in)">
                                      <p:cBhvr>
                                        <p:cTn id="15" dur="20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quarter" idx="13"/>
          </p:nvPr>
        </p:nvSpPr>
        <p:spPr>
          <a:xfrm>
            <a:off x="4013817" y="1844824"/>
            <a:ext cx="5112568" cy="4464496"/>
          </a:xfrm>
        </p:spPr>
        <p:txBody>
          <a:bodyPr>
            <a:normAutofit/>
          </a:bodyPr>
          <a:lstStyle/>
          <a:p>
            <a:pPr marL="342900" indent="-342900" algn="l">
              <a:buFont typeface="Courier New" pitchFamily="49" charset="0"/>
              <a:buChar char="o"/>
            </a:pPr>
            <a:r>
              <a:rPr lang="vi-VN" dirty="0"/>
              <a:t>Bitka za Vukovar je najveća i najkrvavija bitka u Domovinskom ratu. </a:t>
            </a:r>
            <a:endParaRPr lang="hr-HR" dirty="0" smtClean="0"/>
          </a:p>
          <a:p>
            <a:pPr marL="342900" indent="-342900" algn="l">
              <a:buFont typeface="Courier New" pitchFamily="49" charset="0"/>
              <a:buChar char="o"/>
            </a:pPr>
            <a:r>
              <a:rPr lang="vi-VN" dirty="0" smtClean="0"/>
              <a:t>To </a:t>
            </a:r>
            <a:r>
              <a:rPr lang="vi-VN" dirty="0"/>
              <a:t>je bila 87-dnevna opsada hrvatskog grada Vukovara od strane Jugoslavenske narodne armije, uz pomoć srpskih paravojnih snaga od kolovoza do studenog 1991. godine tijekom Domovinskog rata. Bitka je završena porazom lokalnog Zbora narodne garde, velikim razaranjem Vukovara i brojnim ubojstvima i progonom hrvatskog stanovništva</a:t>
            </a:r>
            <a:r>
              <a:rPr lang="vi-VN" dirty="0" smtClean="0"/>
              <a:t>.</a:t>
            </a:r>
            <a:endParaRPr lang="hr-HR" dirty="0" smtClean="0"/>
          </a:p>
          <a:p>
            <a:pPr marL="342900" indent="-342900" algn="l">
              <a:buFont typeface="Courier New" pitchFamily="49" charset="0"/>
              <a:buChar char="o"/>
            </a:pPr>
            <a:r>
              <a:rPr lang="vi-VN" dirty="0" smtClean="0"/>
              <a:t> </a:t>
            </a:r>
            <a:r>
              <a:rPr lang="vi-VN" dirty="0"/>
              <a:t>U bitci je poginulo između 2.900 i 3.600 ljudi</a:t>
            </a:r>
            <a:r>
              <a:rPr lang="vi-VN" dirty="0" smtClean="0"/>
              <a:t>.</a:t>
            </a:r>
            <a:endParaRPr lang="vi-VN" dirty="0"/>
          </a:p>
        </p:txBody>
      </p:sp>
      <p:sp>
        <p:nvSpPr>
          <p:cNvPr id="4" name="Naslov 3"/>
          <p:cNvSpPr>
            <a:spLocks noGrp="1"/>
          </p:cNvSpPr>
          <p:nvPr>
            <p:ph type="title"/>
          </p:nvPr>
        </p:nvSpPr>
        <p:spPr/>
        <p:txBody>
          <a:bodyPr/>
          <a:lstStyle/>
          <a:p>
            <a:r>
              <a:rPr lang="hr-HR" dirty="0" smtClean="0"/>
              <a:t>OPĆENITO O VUKOVARU U DOMOVINSKOM RATU</a:t>
            </a:r>
            <a:endParaRPr lang="hr-H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684" y="1844824"/>
            <a:ext cx="3595923" cy="2386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9643" y="4293097"/>
            <a:ext cx="2994003" cy="1856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4471033"/>
      </p:ext>
    </p:extLst>
  </p:cSld>
  <p:clrMapOvr>
    <a:masterClrMapping/>
  </p:clrMapOvr>
  <mc:AlternateContent xmlns:mc="http://schemas.openxmlformats.org/markup-compatibility/2006">
    <mc:Choice xmlns:p14="http://schemas.microsoft.com/office/powerpoint/2010/main" Requires="p14">
      <p:transition spd="slow" p14:dur="1600" advClick="0" advTm="60000">
        <p:blinds dir="vert"/>
      </p:transition>
    </mc:Choice>
    <mc:Fallback>
      <p:transition spd="slow" advClick="0" advTm="6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circle(in)">
                                      <p:cBhvr>
                                        <p:cTn id="7" dur="2000"/>
                                        <p:tgtEl>
                                          <p:spTgt spid="1026"/>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027"/>
                                        </p:tgtEl>
                                        <p:attrNameLst>
                                          <p:attrName>style.visibility</p:attrName>
                                        </p:attrNameLst>
                                      </p:cBhvr>
                                      <p:to>
                                        <p:strVal val="visible"/>
                                      </p:to>
                                    </p:set>
                                    <p:animEffect transition="in" filter="circle(in)">
                                      <p:cBhvr>
                                        <p:cTn id="11" dur="2000"/>
                                        <p:tgtEl>
                                          <p:spTgt spid="1027"/>
                                        </p:tgtEl>
                                      </p:cBhvr>
                                    </p:animEffect>
                                  </p:childTnLst>
                                </p:cTn>
                              </p:par>
                            </p:childTnLst>
                          </p:cTn>
                        </p:par>
                        <p:par>
                          <p:cTn id="12" fill="hold">
                            <p:stCondLst>
                              <p:cond delay="4000"/>
                            </p:stCondLst>
                            <p:childTnLst>
                              <p:par>
                                <p:cTn id="13" presetID="16" presetClass="entr" presetSubtype="21" fill="hold" grpId="0" nodeType="after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par>
                          <p:cTn id="16" fill="hold">
                            <p:stCondLst>
                              <p:cond delay="4500"/>
                            </p:stCondLst>
                            <p:childTnLst>
                              <p:par>
                                <p:cTn id="17" presetID="16" presetClass="entr" presetSubtype="21" fill="hold" grpId="0" nodeType="after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Effect transition="in" filter="barn(inVertical)">
                                      <p:cBhvr>
                                        <p:cTn id="19" dur="500"/>
                                        <p:tgtEl>
                                          <p:spTgt spid="5">
                                            <p:txEl>
                                              <p:pRg st="1" end="1"/>
                                            </p:txEl>
                                          </p:spTgt>
                                        </p:tgtEl>
                                      </p:cBhvr>
                                    </p:animEffect>
                                  </p:childTnLst>
                                </p:cTn>
                              </p:par>
                            </p:childTnLst>
                          </p:cTn>
                        </p:par>
                        <p:par>
                          <p:cTn id="20" fill="hold">
                            <p:stCondLst>
                              <p:cond delay="5000"/>
                            </p:stCondLst>
                            <p:childTnLst>
                              <p:par>
                                <p:cTn id="21" presetID="16" presetClass="entr" presetSubtype="21"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barn(inVertical)">
                                      <p:cBhvr>
                                        <p:cTn id="2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slov 2"/>
          <p:cNvSpPr>
            <a:spLocks noGrp="1"/>
          </p:cNvSpPr>
          <p:nvPr>
            <p:ph type="title"/>
          </p:nvPr>
        </p:nvSpPr>
        <p:spPr/>
        <p:txBody>
          <a:bodyPr/>
          <a:lstStyle/>
          <a:p>
            <a:r>
              <a:rPr lang="hr-HR" dirty="0" smtClean="0"/>
              <a:t>SIMBOLI PATNJE VUKOVARA</a:t>
            </a:r>
            <a:endParaRPr lang="hr-HR" dirty="0"/>
          </a:p>
        </p:txBody>
      </p:sp>
      <p:pic>
        <p:nvPicPr>
          <p:cNvPr id="112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95536" y="1844824"/>
            <a:ext cx="2716741" cy="4075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9872" y="1916833"/>
            <a:ext cx="4049572" cy="20162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4465246"/>
            <a:ext cx="2550478" cy="19128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kstniOkvir 1"/>
          <p:cNvSpPr txBox="1"/>
          <p:nvPr/>
        </p:nvSpPr>
        <p:spPr>
          <a:xfrm>
            <a:off x="755576" y="6021288"/>
            <a:ext cx="2160240" cy="369332"/>
          </a:xfrm>
          <a:prstGeom prst="rect">
            <a:avLst/>
          </a:prstGeom>
          <a:noFill/>
        </p:spPr>
        <p:txBody>
          <a:bodyPr wrap="square" rtlCol="0">
            <a:spAutoFit/>
          </a:bodyPr>
          <a:lstStyle/>
          <a:p>
            <a:r>
              <a:rPr lang="hr-HR" dirty="0" smtClean="0"/>
              <a:t>VODOTORANJ</a:t>
            </a:r>
            <a:endParaRPr lang="hr-HR" dirty="0"/>
          </a:p>
        </p:txBody>
      </p:sp>
      <p:sp>
        <p:nvSpPr>
          <p:cNvPr id="6" name="TekstniOkvir 5"/>
          <p:cNvSpPr txBox="1"/>
          <p:nvPr/>
        </p:nvSpPr>
        <p:spPr>
          <a:xfrm>
            <a:off x="3275856" y="3969930"/>
            <a:ext cx="2016224" cy="646331"/>
          </a:xfrm>
          <a:prstGeom prst="rect">
            <a:avLst/>
          </a:prstGeom>
          <a:noFill/>
        </p:spPr>
        <p:txBody>
          <a:bodyPr wrap="square" rtlCol="0">
            <a:spAutoFit/>
          </a:bodyPr>
          <a:lstStyle/>
          <a:p>
            <a:r>
              <a:rPr lang="hr-HR" dirty="0" smtClean="0"/>
              <a:t>MEMORIJALNO GROBLJE</a:t>
            </a:r>
            <a:endParaRPr lang="hr-HR" dirty="0"/>
          </a:p>
        </p:txBody>
      </p:sp>
      <p:sp>
        <p:nvSpPr>
          <p:cNvPr id="7" name="TekstniOkvir 6"/>
          <p:cNvSpPr txBox="1"/>
          <p:nvPr/>
        </p:nvSpPr>
        <p:spPr>
          <a:xfrm>
            <a:off x="5574649" y="4095914"/>
            <a:ext cx="3032898" cy="369332"/>
          </a:xfrm>
          <a:prstGeom prst="rect">
            <a:avLst/>
          </a:prstGeom>
          <a:noFill/>
        </p:spPr>
        <p:txBody>
          <a:bodyPr wrap="square" rtlCol="0">
            <a:spAutoFit/>
          </a:bodyPr>
          <a:lstStyle/>
          <a:p>
            <a:r>
              <a:rPr lang="hr-HR" dirty="0" smtClean="0"/>
              <a:t>SPOMEN DOM OVČARA</a:t>
            </a:r>
            <a:endParaRPr lang="hr-HR" dirty="0"/>
          </a:p>
        </p:txBody>
      </p:sp>
    </p:spTree>
    <p:extLst>
      <p:ext uri="{BB962C8B-B14F-4D97-AF65-F5344CB8AC3E}">
        <p14:creationId xmlns:p14="http://schemas.microsoft.com/office/powerpoint/2010/main" val="736460798"/>
      </p:ext>
    </p:extLst>
  </p:cSld>
  <p:clrMapOvr>
    <a:masterClrMapping/>
  </p:clrMapOvr>
  <mc:AlternateContent xmlns:mc="http://schemas.openxmlformats.org/markup-compatibility/2006">
    <mc:Choice xmlns:p14="http://schemas.microsoft.com/office/powerpoint/2010/main" Requires="p14">
      <p:transition spd="slow" p14:dur="1400">
        <p:blinds/>
      </p:transition>
    </mc:Choice>
    <mc:Fallback>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1267"/>
                                        </p:tgtEl>
                                        <p:attrNameLst>
                                          <p:attrName>style.visibility</p:attrName>
                                        </p:attrNameLst>
                                      </p:cBhvr>
                                      <p:to>
                                        <p:strVal val="visible"/>
                                      </p:to>
                                    </p:set>
                                    <p:animEffect transition="in" filter="fade">
                                      <p:cBhvr>
                                        <p:cTn id="11" dur="500"/>
                                        <p:tgtEl>
                                          <p:spTgt spid="112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1268"/>
                                        </p:tgtEl>
                                        <p:attrNameLst>
                                          <p:attrName>style.visibility</p:attrName>
                                        </p:attrNameLst>
                                      </p:cBhvr>
                                      <p:to>
                                        <p:strVal val="visible"/>
                                      </p:to>
                                    </p:set>
                                    <p:animEffect transition="in" filter="fade">
                                      <p:cBhvr>
                                        <p:cTn id="15" dur="500"/>
                                        <p:tgtEl>
                                          <p:spTgt spid="11268"/>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2"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additive="base">
                                        <p:cTn id="20" dur="500" fill="hold"/>
                                        <p:tgtEl>
                                          <p:spTgt spid="6"/>
                                        </p:tgtEl>
                                        <p:attrNameLst>
                                          <p:attrName>ppt_x</p:attrName>
                                        </p:attrNameLst>
                                      </p:cBhvr>
                                      <p:tavLst>
                                        <p:tav tm="0">
                                          <p:val>
                                            <p:strVal val="1+#ppt_w/2"/>
                                          </p:val>
                                        </p:tav>
                                        <p:tav tm="100000">
                                          <p:val>
                                            <p:strVal val="#ppt_x"/>
                                          </p:val>
                                        </p:tav>
                                      </p:tavLst>
                                    </p:anim>
                                    <p:anim calcmode="lin" valueType="num">
                                      <p:cBhvr additive="base">
                                        <p:cTn id="21" dur="500" fill="hold"/>
                                        <p:tgtEl>
                                          <p:spTgt spid="6"/>
                                        </p:tgtEl>
                                        <p:attrNameLst>
                                          <p:attrName>ppt_y</p:attrName>
                                        </p:attrNameLst>
                                      </p:cBhvr>
                                      <p:tavLst>
                                        <p:tav tm="0">
                                          <p:val>
                                            <p:strVal val="#ppt_y"/>
                                          </p:val>
                                        </p:tav>
                                        <p:tav tm="100000">
                                          <p:val>
                                            <p:strVal val="#ppt_y"/>
                                          </p:val>
                                        </p:tav>
                                      </p:tavLst>
                                    </p:anim>
                                  </p:childTnLst>
                                </p:cTn>
                              </p:par>
                              <p:par>
                                <p:cTn id="22" presetID="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1+#ppt_w/2"/>
                                          </p:val>
                                        </p:tav>
                                        <p:tav tm="100000">
                                          <p:val>
                                            <p:strVal val="#ppt_x"/>
                                          </p:val>
                                        </p:tav>
                                      </p:tavLst>
                                    </p:anim>
                                    <p:anim calcmode="lin" valueType="num">
                                      <p:cBhvr additive="base">
                                        <p:cTn id="25" dur="500" fill="hold"/>
                                        <p:tgtEl>
                                          <p:spTgt spid="7"/>
                                        </p:tgtEl>
                                        <p:attrNameLst>
                                          <p:attrName>ppt_y</p:attrName>
                                        </p:attrNameLst>
                                      </p:cBhvr>
                                      <p:tavLst>
                                        <p:tav tm="0">
                                          <p:val>
                                            <p:strVal val="#ppt_y"/>
                                          </p:val>
                                        </p:tav>
                                        <p:tav tm="100000">
                                          <p:val>
                                            <p:strVal val="#ppt_y"/>
                                          </p:val>
                                        </p:tav>
                                      </p:tavLst>
                                    </p:anim>
                                  </p:childTnLst>
                                </p:cTn>
                              </p:par>
                              <p:par>
                                <p:cTn id="26" presetID="2" presetClass="entr" presetSubtype="2" fill="hold" grpId="0" nodeType="withEffect">
                                  <p:stCondLst>
                                    <p:cond delay="0"/>
                                  </p:stCondLst>
                                  <p:childTnLst>
                                    <p:set>
                                      <p:cBhvr>
                                        <p:cTn id="27" dur="1" fill="hold">
                                          <p:stCondLst>
                                            <p:cond delay="0"/>
                                          </p:stCondLst>
                                        </p:cTn>
                                        <p:tgtEl>
                                          <p:spTgt spid="2"/>
                                        </p:tgtEl>
                                        <p:attrNameLst>
                                          <p:attrName>style.visibility</p:attrName>
                                        </p:attrNameLst>
                                      </p:cBhvr>
                                      <p:to>
                                        <p:strVal val="visible"/>
                                      </p:to>
                                    </p:set>
                                    <p:anim calcmode="lin" valueType="num">
                                      <p:cBhvr additive="base">
                                        <p:cTn id="28" dur="500" fill="hold"/>
                                        <p:tgtEl>
                                          <p:spTgt spid="2"/>
                                        </p:tgtEl>
                                        <p:attrNameLst>
                                          <p:attrName>ppt_x</p:attrName>
                                        </p:attrNameLst>
                                      </p:cBhvr>
                                      <p:tavLst>
                                        <p:tav tm="0">
                                          <p:val>
                                            <p:strVal val="1+#ppt_w/2"/>
                                          </p:val>
                                        </p:tav>
                                        <p:tav tm="100000">
                                          <p:val>
                                            <p:strVal val="#ppt_x"/>
                                          </p:val>
                                        </p:tav>
                                      </p:tavLst>
                                    </p:anim>
                                    <p:anim calcmode="lin" valueType="num">
                                      <p:cBhvr additive="base">
                                        <p:cTn id="29"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niOkvir 4"/>
          <p:cNvSpPr txBox="1"/>
          <p:nvPr/>
        </p:nvSpPr>
        <p:spPr>
          <a:xfrm>
            <a:off x="2771800" y="5877272"/>
            <a:ext cx="4896544" cy="646331"/>
          </a:xfrm>
          <a:prstGeom prst="rect">
            <a:avLst/>
          </a:prstGeom>
          <a:noFill/>
        </p:spPr>
        <p:txBody>
          <a:bodyPr wrap="square" rtlCol="0">
            <a:spAutoFit/>
          </a:bodyPr>
          <a:lstStyle/>
          <a:p>
            <a:r>
              <a:rPr lang="hr-HR" dirty="0" smtClean="0"/>
              <a:t>IZRADILA: Bruna Matas Bračko 8.c</a:t>
            </a:r>
          </a:p>
          <a:p>
            <a:r>
              <a:rPr lang="hr-HR" dirty="0" err="1" smtClean="0"/>
              <a:t>Šk.god</a:t>
            </a:r>
            <a:r>
              <a:rPr lang="hr-HR" dirty="0" smtClean="0"/>
              <a:t>. 2016./2017.</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046" y="-15976"/>
            <a:ext cx="3648471" cy="2425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91390" y="-20533"/>
            <a:ext cx="5556167" cy="31168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046" y="2388392"/>
            <a:ext cx="2089485" cy="314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rotWithShape="1">
          <a:blip r:embed="rId5">
            <a:extLst>
              <a:ext uri="{28A0092B-C50C-407E-A947-70E740481C1C}">
                <a14:useLocalDpi xmlns:a14="http://schemas.microsoft.com/office/drawing/2010/main" val="0"/>
              </a:ext>
            </a:extLst>
          </a:blip>
          <a:srcRect l="323" r="13846"/>
          <a:stretch/>
        </p:blipFill>
        <p:spPr bwMode="auto">
          <a:xfrm>
            <a:off x="4127894" y="3080195"/>
            <a:ext cx="5016106" cy="2451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42675" y="2388392"/>
            <a:ext cx="2357396" cy="31431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81035250"/>
      </p:ext>
    </p:extLst>
  </p:cSld>
  <p:clrMapOvr>
    <a:masterClrMapping/>
  </p:clrMapOvr>
  <p:transition spd="slow" advClick="0" advTm="3000">
    <p:strips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p:cTn id="7" dur="500" fill="hold"/>
                                        <p:tgtEl>
                                          <p:spTgt spid="2052"/>
                                        </p:tgtEl>
                                        <p:attrNameLst>
                                          <p:attrName>ppt_w</p:attrName>
                                        </p:attrNameLst>
                                      </p:cBhvr>
                                      <p:tavLst>
                                        <p:tav tm="0">
                                          <p:val>
                                            <p:fltVal val="0"/>
                                          </p:val>
                                        </p:tav>
                                        <p:tav tm="100000">
                                          <p:val>
                                            <p:strVal val="#ppt_w"/>
                                          </p:val>
                                        </p:tav>
                                      </p:tavLst>
                                    </p:anim>
                                    <p:anim calcmode="lin" valueType="num">
                                      <p:cBhvr>
                                        <p:cTn id="8" dur="500" fill="hold"/>
                                        <p:tgtEl>
                                          <p:spTgt spid="2052"/>
                                        </p:tgtEl>
                                        <p:attrNameLst>
                                          <p:attrName>ppt_h</p:attrName>
                                        </p:attrNameLst>
                                      </p:cBhvr>
                                      <p:tavLst>
                                        <p:tav tm="0">
                                          <p:val>
                                            <p:fltVal val="0"/>
                                          </p:val>
                                        </p:tav>
                                        <p:tav tm="100000">
                                          <p:val>
                                            <p:strVal val="#ppt_h"/>
                                          </p:val>
                                        </p:tav>
                                      </p:tavLst>
                                    </p:anim>
                                    <p:animEffect transition="in" filter="fade">
                                      <p:cBhvr>
                                        <p:cTn id="9" dur="500"/>
                                        <p:tgtEl>
                                          <p:spTgt spid="2052"/>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3"/>
                                        </p:tgtEl>
                                        <p:attrNameLst>
                                          <p:attrName>style.visibility</p:attrName>
                                        </p:attrNameLst>
                                      </p:cBhvr>
                                      <p:to>
                                        <p:strVal val="visible"/>
                                      </p:to>
                                    </p:set>
                                    <p:anim calcmode="lin" valueType="num">
                                      <p:cBhvr>
                                        <p:cTn id="13" dur="500" fill="hold"/>
                                        <p:tgtEl>
                                          <p:spTgt spid="2053"/>
                                        </p:tgtEl>
                                        <p:attrNameLst>
                                          <p:attrName>ppt_w</p:attrName>
                                        </p:attrNameLst>
                                      </p:cBhvr>
                                      <p:tavLst>
                                        <p:tav tm="0">
                                          <p:val>
                                            <p:fltVal val="0"/>
                                          </p:val>
                                        </p:tav>
                                        <p:tav tm="100000">
                                          <p:val>
                                            <p:strVal val="#ppt_w"/>
                                          </p:val>
                                        </p:tav>
                                      </p:tavLst>
                                    </p:anim>
                                    <p:anim calcmode="lin" valueType="num">
                                      <p:cBhvr>
                                        <p:cTn id="14" dur="500" fill="hold"/>
                                        <p:tgtEl>
                                          <p:spTgt spid="2053"/>
                                        </p:tgtEl>
                                        <p:attrNameLst>
                                          <p:attrName>ppt_h</p:attrName>
                                        </p:attrNameLst>
                                      </p:cBhvr>
                                      <p:tavLst>
                                        <p:tav tm="0">
                                          <p:val>
                                            <p:fltVal val="0"/>
                                          </p:val>
                                        </p:tav>
                                        <p:tav tm="100000">
                                          <p:val>
                                            <p:strVal val="#ppt_h"/>
                                          </p:val>
                                        </p:tav>
                                      </p:tavLst>
                                    </p:anim>
                                    <p:animEffect transition="in" filter="fade">
                                      <p:cBhvr>
                                        <p:cTn id="15" dur="500"/>
                                        <p:tgtEl>
                                          <p:spTgt spid="2053"/>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4"/>
                                        </p:tgtEl>
                                        <p:attrNameLst>
                                          <p:attrName>style.visibility</p:attrName>
                                        </p:attrNameLst>
                                      </p:cBhvr>
                                      <p:to>
                                        <p:strVal val="visible"/>
                                      </p:to>
                                    </p:set>
                                    <p:anim calcmode="lin" valueType="num">
                                      <p:cBhvr>
                                        <p:cTn id="19" dur="500" fill="hold"/>
                                        <p:tgtEl>
                                          <p:spTgt spid="2054"/>
                                        </p:tgtEl>
                                        <p:attrNameLst>
                                          <p:attrName>ppt_w</p:attrName>
                                        </p:attrNameLst>
                                      </p:cBhvr>
                                      <p:tavLst>
                                        <p:tav tm="0">
                                          <p:val>
                                            <p:fltVal val="0"/>
                                          </p:val>
                                        </p:tav>
                                        <p:tav tm="100000">
                                          <p:val>
                                            <p:strVal val="#ppt_w"/>
                                          </p:val>
                                        </p:tav>
                                      </p:tavLst>
                                    </p:anim>
                                    <p:anim calcmode="lin" valueType="num">
                                      <p:cBhvr>
                                        <p:cTn id="20" dur="500" fill="hold"/>
                                        <p:tgtEl>
                                          <p:spTgt spid="2054"/>
                                        </p:tgtEl>
                                        <p:attrNameLst>
                                          <p:attrName>ppt_h</p:attrName>
                                        </p:attrNameLst>
                                      </p:cBhvr>
                                      <p:tavLst>
                                        <p:tav tm="0">
                                          <p:val>
                                            <p:fltVal val="0"/>
                                          </p:val>
                                        </p:tav>
                                        <p:tav tm="100000">
                                          <p:val>
                                            <p:strVal val="#ppt_h"/>
                                          </p:val>
                                        </p:tav>
                                      </p:tavLst>
                                    </p:anim>
                                    <p:animEffect transition="in" filter="fade">
                                      <p:cBhvr>
                                        <p:cTn id="21" dur="500"/>
                                        <p:tgtEl>
                                          <p:spTgt spid="2054"/>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2051"/>
                                        </p:tgtEl>
                                        <p:attrNameLst>
                                          <p:attrName>style.visibility</p:attrName>
                                        </p:attrNameLst>
                                      </p:cBhvr>
                                      <p:to>
                                        <p:strVal val="visible"/>
                                      </p:to>
                                    </p:set>
                                    <p:anim calcmode="lin" valueType="num">
                                      <p:cBhvr>
                                        <p:cTn id="25" dur="500" fill="hold"/>
                                        <p:tgtEl>
                                          <p:spTgt spid="2051"/>
                                        </p:tgtEl>
                                        <p:attrNameLst>
                                          <p:attrName>ppt_w</p:attrName>
                                        </p:attrNameLst>
                                      </p:cBhvr>
                                      <p:tavLst>
                                        <p:tav tm="0">
                                          <p:val>
                                            <p:fltVal val="0"/>
                                          </p:val>
                                        </p:tav>
                                        <p:tav tm="100000">
                                          <p:val>
                                            <p:strVal val="#ppt_w"/>
                                          </p:val>
                                        </p:tav>
                                      </p:tavLst>
                                    </p:anim>
                                    <p:anim calcmode="lin" valueType="num">
                                      <p:cBhvr>
                                        <p:cTn id="26" dur="500" fill="hold"/>
                                        <p:tgtEl>
                                          <p:spTgt spid="2051"/>
                                        </p:tgtEl>
                                        <p:attrNameLst>
                                          <p:attrName>ppt_h</p:attrName>
                                        </p:attrNameLst>
                                      </p:cBhvr>
                                      <p:tavLst>
                                        <p:tav tm="0">
                                          <p:val>
                                            <p:fltVal val="0"/>
                                          </p:val>
                                        </p:tav>
                                        <p:tav tm="100000">
                                          <p:val>
                                            <p:strVal val="#ppt_h"/>
                                          </p:val>
                                        </p:tav>
                                      </p:tavLst>
                                    </p:anim>
                                    <p:animEffect transition="in" filter="fade">
                                      <p:cBhvr>
                                        <p:cTn id="27" dur="500"/>
                                        <p:tgtEl>
                                          <p:spTgt spid="2051"/>
                                        </p:tgtEl>
                                      </p:cBhvr>
                                    </p:animEffect>
                                  </p:childTnLst>
                                </p:cTn>
                              </p:par>
                            </p:childTnLst>
                          </p:cTn>
                        </p:par>
                        <p:par>
                          <p:cTn id="28" fill="hold">
                            <p:stCondLst>
                              <p:cond delay="2000"/>
                            </p:stCondLst>
                            <p:childTnLst>
                              <p:par>
                                <p:cTn id="29" presetID="53" presetClass="entr" presetSubtype="16" fill="hold" nodeType="afterEffect">
                                  <p:stCondLst>
                                    <p:cond delay="0"/>
                                  </p:stCondLst>
                                  <p:childTnLst>
                                    <p:set>
                                      <p:cBhvr>
                                        <p:cTn id="30" dur="1" fill="hold">
                                          <p:stCondLst>
                                            <p:cond delay="0"/>
                                          </p:stCondLst>
                                        </p:cTn>
                                        <p:tgtEl>
                                          <p:spTgt spid="2050"/>
                                        </p:tgtEl>
                                        <p:attrNameLst>
                                          <p:attrName>style.visibility</p:attrName>
                                        </p:attrNameLst>
                                      </p:cBhvr>
                                      <p:to>
                                        <p:strVal val="visible"/>
                                      </p:to>
                                    </p:set>
                                    <p:anim calcmode="lin" valueType="num">
                                      <p:cBhvr>
                                        <p:cTn id="31" dur="500" fill="hold"/>
                                        <p:tgtEl>
                                          <p:spTgt spid="2050"/>
                                        </p:tgtEl>
                                        <p:attrNameLst>
                                          <p:attrName>ppt_w</p:attrName>
                                        </p:attrNameLst>
                                      </p:cBhvr>
                                      <p:tavLst>
                                        <p:tav tm="0">
                                          <p:val>
                                            <p:fltVal val="0"/>
                                          </p:val>
                                        </p:tav>
                                        <p:tav tm="100000">
                                          <p:val>
                                            <p:strVal val="#ppt_w"/>
                                          </p:val>
                                        </p:tav>
                                      </p:tavLst>
                                    </p:anim>
                                    <p:anim calcmode="lin" valueType="num">
                                      <p:cBhvr>
                                        <p:cTn id="32" dur="500" fill="hold"/>
                                        <p:tgtEl>
                                          <p:spTgt spid="2050"/>
                                        </p:tgtEl>
                                        <p:attrNameLst>
                                          <p:attrName>ppt_h</p:attrName>
                                        </p:attrNameLst>
                                      </p:cBhvr>
                                      <p:tavLst>
                                        <p:tav tm="0">
                                          <p:val>
                                            <p:fltVal val="0"/>
                                          </p:val>
                                        </p:tav>
                                        <p:tav tm="100000">
                                          <p:val>
                                            <p:strVal val="#ppt_h"/>
                                          </p:val>
                                        </p:tav>
                                      </p:tavLst>
                                    </p:anim>
                                    <p:animEffect transition="in" filter="fade">
                                      <p:cBhvr>
                                        <p:cTn id="33" dur="500"/>
                                        <p:tgtEl>
                                          <p:spTgt spid="2050"/>
                                        </p:tgtEl>
                                      </p:cBhvr>
                                    </p:animEffect>
                                  </p:childTnLst>
                                </p:cTn>
                              </p:par>
                            </p:childTnLst>
                          </p:cTn>
                        </p:par>
                      </p:childTnLst>
                    </p:cTn>
                  </p:par>
                  <p:par>
                    <p:cTn id="34" fill="hold">
                      <p:stCondLst>
                        <p:cond delay="indefinite"/>
                      </p:stCondLst>
                      <p:childTnLst>
                        <p:par>
                          <p:cTn id="35" fill="hold">
                            <p:stCondLst>
                              <p:cond delay="0"/>
                            </p:stCondLst>
                            <p:childTnLst>
                              <p:par>
                                <p:cTn id="36" presetID="14"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3"/>
          <p:cNvSpPr>
            <a:spLocks noGrp="1"/>
          </p:cNvSpPr>
          <p:nvPr>
            <p:ph type="title"/>
          </p:nvPr>
        </p:nvSpPr>
        <p:spPr/>
        <p:txBody>
          <a:bodyPr/>
          <a:lstStyle/>
          <a:p>
            <a:r>
              <a:rPr lang="hr-HR" dirty="0" smtClean="0"/>
              <a:t>Općenito o Vukovaru</a:t>
            </a:r>
            <a:endParaRPr lang="hr-HR" dirty="0"/>
          </a:p>
        </p:txBody>
      </p:sp>
    </p:spTree>
    <p:extLst>
      <p:ext uri="{BB962C8B-B14F-4D97-AF65-F5344CB8AC3E}">
        <p14:creationId xmlns:p14="http://schemas.microsoft.com/office/powerpoint/2010/main" val="4024387660"/>
      </p:ext>
    </p:extLst>
  </p:cSld>
  <p:clrMapOvr>
    <a:masterClrMapping/>
  </p:clrMapOvr>
  <mc:AlternateContent xmlns:mc="http://schemas.openxmlformats.org/markup-compatibility/2006">
    <mc:Choice xmlns:p14="http://schemas.microsoft.com/office/powerpoint/2010/main" Requires="p14">
      <p:transition spd="slow" p14:dur="1600" advClick="0" advTm="2000">
        <p:blinds dir="vert"/>
      </p:transition>
    </mc:Choice>
    <mc:Fallback>
      <p:transition spd="slow" advClick="0" advTm="2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sz="quarter" idx="14"/>
          </p:nvPr>
        </p:nvSpPr>
        <p:spPr>
          <a:xfrm>
            <a:off x="323528" y="1772816"/>
            <a:ext cx="5328592" cy="4824536"/>
          </a:xfrm>
        </p:spPr>
        <p:txBody>
          <a:bodyPr/>
          <a:lstStyle/>
          <a:p>
            <a:pPr marL="342900" indent="-342900" algn="just">
              <a:buFont typeface="Courier New" panose="02070309020205020404" pitchFamily="49" charset="0"/>
              <a:buChar char="o"/>
            </a:pPr>
            <a:r>
              <a:rPr lang="hr-HR" dirty="0"/>
              <a:t>Vukovar se smjestio u sjeveroistočnom dijelu Republike Hrvatske i sjedište je Vukovarsko-srijemske županije</a:t>
            </a:r>
            <a:r>
              <a:rPr lang="hr-HR" dirty="0" smtClean="0"/>
              <a:t>.</a:t>
            </a:r>
          </a:p>
          <a:p>
            <a:pPr marL="342900" indent="-342900" algn="l">
              <a:buFont typeface="Courier New" panose="02070309020205020404" pitchFamily="49" charset="0"/>
              <a:buChar char="o"/>
            </a:pPr>
            <a:r>
              <a:rPr lang="vi-VN" dirty="0"/>
              <a:t>Nalazi se na razmeđi povijesnih pokrajina istočne Slavonije i zapadnog Srijema. Leži na ušću rijeke Vuke u Dunav. Istočni - stariji dio grada na desnoj je obali Vuke, na obroncima Vukovarskog ravnjaka i visokoj dunavskoj obali. Zapadni dio grada - Novi Vukovar s Borovim naseljem u nizini je lijeve obale Vuke</a:t>
            </a:r>
            <a:r>
              <a:rPr lang="vi-VN" dirty="0" smtClean="0"/>
              <a:t>.</a:t>
            </a:r>
            <a:endParaRPr lang="hr-HR" dirty="0" smtClean="0"/>
          </a:p>
          <a:p>
            <a:pPr marL="342900" indent="-342900" algn="just">
              <a:buFont typeface="Courier New" panose="02070309020205020404" pitchFamily="49" charset="0"/>
              <a:buChar char="o"/>
            </a:pPr>
            <a:r>
              <a:rPr lang="hr-HR" dirty="0"/>
              <a:t>Gradska </a:t>
            </a:r>
            <a:r>
              <a:rPr lang="hr-HR" dirty="0" smtClean="0"/>
              <a:t>naselja su Grabovo</a:t>
            </a:r>
            <a:r>
              <a:rPr lang="hr-HR" dirty="0"/>
              <a:t>, Lipovača, </a:t>
            </a:r>
            <a:r>
              <a:rPr lang="hr-HR" dirty="0" err="1"/>
              <a:t>Sotin</a:t>
            </a:r>
            <a:r>
              <a:rPr lang="hr-HR" dirty="0"/>
              <a:t>, Vukovar</a:t>
            </a:r>
          </a:p>
        </p:txBody>
      </p:sp>
      <p:sp>
        <p:nvSpPr>
          <p:cNvPr id="4" name="Naslov 3"/>
          <p:cNvSpPr>
            <a:spLocks noGrp="1"/>
          </p:cNvSpPr>
          <p:nvPr>
            <p:ph type="title"/>
          </p:nvPr>
        </p:nvSpPr>
        <p:spPr/>
        <p:txBody>
          <a:bodyPr/>
          <a:lstStyle/>
          <a:p>
            <a:r>
              <a:rPr lang="hr-HR" dirty="0" smtClean="0"/>
              <a:t>Zemljopisni položaj </a:t>
            </a:r>
            <a:endParaRPr lang="hr-H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4128" y="1844824"/>
            <a:ext cx="3252127" cy="45201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52316016"/>
      </p:ext>
    </p:extLst>
  </p:cSld>
  <p:clrMapOvr>
    <a:masterClrMapping/>
  </p:clrMapOvr>
  <mc:AlternateContent xmlns:mc="http://schemas.openxmlformats.org/markup-compatibility/2006">
    <mc:Choice xmlns:p14="http://schemas.microsoft.com/office/powerpoint/2010/main" Requires="p14">
      <p:transition spd="slow" p14:dur="1400" advClick="0" advTm="60000">
        <p:blinds/>
      </p:transition>
    </mc:Choice>
    <mc:Fallback>
      <p:transition spd="slow" advClick="0" advTm="60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750"/>
                                        <p:tgtEl>
                                          <p:spTgt spid="2">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arn(inVertical)">
                                      <p:cBhvr>
                                        <p:cTn id="10" dur="750"/>
                                        <p:tgtEl>
                                          <p:spTgt spid="2">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750"/>
                                        <p:tgtEl>
                                          <p:spTgt spid="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3074"/>
                                        </p:tgtEl>
                                        <p:attrNameLst>
                                          <p:attrName>style.visibility</p:attrName>
                                        </p:attrNameLst>
                                      </p:cBhvr>
                                      <p:to>
                                        <p:strVal val="visible"/>
                                      </p:to>
                                    </p:set>
                                    <p:animEffect transition="in" filter="circle(in)">
                                      <p:cBhvr>
                                        <p:cTn id="16" dur="2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quarter" idx="13"/>
          </p:nvPr>
        </p:nvSpPr>
        <p:spPr>
          <a:xfrm>
            <a:off x="523497" y="4653136"/>
            <a:ext cx="8229600" cy="1696021"/>
          </a:xfrm>
        </p:spPr>
        <p:txBody>
          <a:bodyPr/>
          <a:lstStyle/>
          <a:p>
            <a:pPr marL="342900" indent="-342900" algn="just">
              <a:buFont typeface="Courier New" panose="02070309020205020404" pitchFamily="49" charset="0"/>
              <a:buChar char="o"/>
            </a:pPr>
            <a:r>
              <a:rPr lang="hr-HR" dirty="0" smtClean="0"/>
              <a:t>U tablici možemo vidjeti značajni porast srpskog stanovništva, te pad mađarskog i njemačkog stanovništva </a:t>
            </a:r>
          </a:p>
          <a:p>
            <a:pPr marL="342900" indent="-342900" algn="just">
              <a:buFont typeface="Courier New" panose="02070309020205020404" pitchFamily="49" charset="0"/>
              <a:buChar char="o"/>
            </a:pPr>
            <a:r>
              <a:rPr lang="hr-HR" dirty="0" smtClean="0"/>
              <a:t>Nakon rata bilježi se i veliki pad ukupnog stanovništva, zbog velike nezaposlenosti i iseljavanja mladih te propadanje tvornica </a:t>
            </a:r>
            <a:endParaRPr lang="hr-HR" dirty="0"/>
          </a:p>
        </p:txBody>
      </p:sp>
      <p:sp>
        <p:nvSpPr>
          <p:cNvPr id="4" name="Naslov 3"/>
          <p:cNvSpPr>
            <a:spLocks noGrp="1"/>
          </p:cNvSpPr>
          <p:nvPr>
            <p:ph type="title"/>
          </p:nvPr>
        </p:nvSpPr>
        <p:spPr/>
        <p:txBody>
          <a:bodyPr/>
          <a:lstStyle/>
          <a:p>
            <a:r>
              <a:rPr lang="hr-HR" dirty="0" smtClean="0"/>
              <a:t>Stanovništvo nekada i danas</a:t>
            </a:r>
            <a:endParaRPr lang="hr-H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988840"/>
            <a:ext cx="7189378" cy="24111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96258783"/>
      </p:ext>
    </p:extLst>
  </p:cSld>
  <p:clrMapOvr>
    <a:masterClrMapping/>
  </p:clrMapOvr>
  <mc:AlternateContent xmlns:mc="http://schemas.openxmlformats.org/markup-compatibility/2006">
    <mc:Choice xmlns:p14="http://schemas.microsoft.com/office/powerpoint/2010/main" Requires="p14">
      <p:transition spd="slow" p14:dur="1600" advClick="0" advTm="60000">
        <p:blinds dir="vert"/>
      </p:transition>
    </mc:Choice>
    <mc:Fallback>
      <p:transition spd="slow" advClick="0" advTm="6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42" presetClass="entr" presetSubtype="0" fill="hold" grpId="0" nodeType="withEffect">
                                  <p:stCondLst>
                                    <p:cond delay="0"/>
                                  </p:stCondLst>
                                  <p:childTnLst>
                                    <p:set>
                                      <p:cBhvr>
                                        <p:cTn id="8" dur="1" fill="hold">
                                          <p:stCondLst>
                                            <p:cond delay="0"/>
                                          </p:stCondLst>
                                        </p:cTn>
                                        <p:tgtEl>
                                          <p:spTgt spid="5">
                                            <p:txEl>
                                              <p:pRg st="0" end="0"/>
                                            </p:txEl>
                                          </p:spTgt>
                                        </p:tgtEl>
                                        <p:attrNameLst>
                                          <p:attrName>style.visibility</p:attrName>
                                        </p:attrNameLst>
                                      </p:cBhvr>
                                      <p:to>
                                        <p:strVal val="visible"/>
                                      </p:to>
                                    </p:set>
                                    <p:animEffect transition="in" filter="fade">
                                      <p:cBhvr>
                                        <p:cTn id="9" dur="1000"/>
                                        <p:tgtEl>
                                          <p:spTgt spid="5">
                                            <p:txEl>
                                              <p:pRg st="0" end="0"/>
                                            </p:txEl>
                                          </p:spTgt>
                                        </p:tgtEl>
                                      </p:cBhvr>
                                    </p:animEffect>
                                    <p:anim calcmode="lin" valueType="num">
                                      <p:cBhvr>
                                        <p:cTn id="10"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1"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2" presetID="42" presetClass="entr" presetSubtype="0" fill="hold" grpId="0" nodeType="with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hr-HR" dirty="0" smtClean="0"/>
              <a:t>Najpoznatije građevine u Vukovaru</a:t>
            </a:r>
            <a:endParaRPr lang="hr-HR" dirty="0"/>
          </a:p>
        </p:txBody>
      </p:sp>
      <p:sp>
        <p:nvSpPr>
          <p:cNvPr id="3" name="Podnaslov 2"/>
          <p:cNvSpPr>
            <a:spLocks noGrp="1"/>
          </p:cNvSpPr>
          <p:nvPr>
            <p:ph type="subTitle" idx="1"/>
          </p:nvPr>
        </p:nvSpPr>
        <p:spPr/>
        <p:txBody>
          <a:bodyPr/>
          <a:lstStyle/>
          <a:p>
            <a:endParaRPr lang="hr-HR"/>
          </a:p>
        </p:txBody>
      </p:sp>
    </p:spTree>
    <p:extLst>
      <p:ext uri="{BB962C8B-B14F-4D97-AF65-F5344CB8AC3E}">
        <p14:creationId xmlns:p14="http://schemas.microsoft.com/office/powerpoint/2010/main" val="3675315013"/>
      </p:ext>
    </p:extLst>
  </p:cSld>
  <p:clrMapOvr>
    <a:masterClrMapping/>
  </p:clrMapOvr>
  <mc:AlternateContent xmlns:mc="http://schemas.openxmlformats.org/markup-compatibility/2006">
    <mc:Choice xmlns:p14="http://schemas.microsoft.com/office/powerpoint/2010/main" Requires="p14">
      <p:transition spd="slow" p14:dur="1400" advClick="0" advTm="2000">
        <p:blinds/>
      </p:transition>
    </mc:Choice>
    <mc:Fallback>
      <p:transition spd="slow" advClick="0" advTm="2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13"/>
          </p:nvPr>
        </p:nvSpPr>
        <p:spPr>
          <a:xfrm>
            <a:off x="899592" y="5013176"/>
            <a:ext cx="7200800" cy="1512168"/>
          </a:xfrm>
        </p:spPr>
        <p:txBody>
          <a:bodyPr>
            <a:normAutofit/>
          </a:bodyPr>
          <a:lstStyle/>
          <a:p>
            <a:pPr marL="285750" indent="-285750" algn="just">
              <a:buFont typeface="Courier New" panose="02070309020205020404" pitchFamily="49" charset="0"/>
              <a:buChar char="o"/>
            </a:pPr>
            <a:r>
              <a:rPr lang="vi-VN" dirty="0"/>
              <a:t>Vukovarski vodotoranj je tijekom rata bio pogođen s više od 600 neprijateljskih projektila, a sa svim svojim ratnim ranama ostat će konzerviran kao trajni podsjetnik na dane bitke za Vukovar. Zbog svoje ranjene siluete iznad Vukovara još je ratne 1991. postao prepoznatljiv simbol stradanja toga hrvatskoga grada na Dunavu. Prema projektima zagrebačke Radionice arhitekture, vodotoranj će biti uklopljen u buduće Memorijalno spomen-obilježje Domovinskog rata, a u njegovu podnožju bit će muzejski prostor s ispisanim imenima vukovarskih žrtava.</a:t>
            </a:r>
            <a:endParaRPr lang="hr-HR" dirty="0"/>
          </a:p>
        </p:txBody>
      </p:sp>
      <p:sp>
        <p:nvSpPr>
          <p:cNvPr id="4" name="Naslov 3"/>
          <p:cNvSpPr>
            <a:spLocks noGrp="1"/>
          </p:cNvSpPr>
          <p:nvPr>
            <p:ph type="title"/>
          </p:nvPr>
        </p:nvSpPr>
        <p:spPr>
          <a:xfrm>
            <a:off x="2699792" y="836712"/>
            <a:ext cx="3888432" cy="629032"/>
          </a:xfrm>
        </p:spPr>
        <p:txBody>
          <a:bodyPr/>
          <a:lstStyle/>
          <a:p>
            <a:r>
              <a:rPr lang="hr-HR" dirty="0" smtClean="0"/>
              <a:t>vodotoranj</a:t>
            </a:r>
            <a:endParaRPr lang="hr-H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9712" y="1772816"/>
            <a:ext cx="2073019" cy="3109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1933028"/>
            <a:ext cx="4142234" cy="2789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87193279"/>
      </p:ext>
    </p:extLst>
  </p:cSld>
  <p:clrMapOvr>
    <a:masterClrMapping/>
  </p:clrMapOvr>
  <mc:AlternateContent xmlns:mc="http://schemas.openxmlformats.org/markup-compatibility/2006">
    <mc:Choice xmlns:p14="http://schemas.microsoft.com/office/powerpoint/2010/main" Requires="p14">
      <p:transition spd="slow" p14:dur="1600" advTm="60000">
        <p:blinds dir="vert"/>
      </p:transition>
    </mc:Choice>
    <mc:Fallback>
      <p:transition spd="slow" advTm="6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5123"/>
                                        </p:tgtEl>
                                        <p:attrNameLst>
                                          <p:attrName>style.visibility</p:attrName>
                                        </p:attrNameLst>
                                      </p:cBhvr>
                                      <p:to>
                                        <p:strVal val="visible"/>
                                      </p:to>
                                    </p:set>
                                    <p:animEffect transition="in" filter="circle(in)">
                                      <p:cBhvr>
                                        <p:cTn id="7" dur="2000"/>
                                        <p:tgtEl>
                                          <p:spTgt spid="512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5122"/>
                                        </p:tgtEl>
                                        <p:attrNameLst>
                                          <p:attrName>style.visibility</p:attrName>
                                        </p:attrNameLst>
                                      </p:cBhvr>
                                      <p:to>
                                        <p:strVal val="visible"/>
                                      </p:to>
                                    </p:set>
                                    <p:animEffect transition="in" filter="circle(in)">
                                      <p:cBhvr>
                                        <p:cTn id="11" dur="2000"/>
                                        <p:tgtEl>
                                          <p:spTgt spid="5122"/>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13"/>
          </p:nvPr>
        </p:nvSpPr>
        <p:spPr>
          <a:xfrm>
            <a:off x="1331640" y="5516880"/>
            <a:ext cx="6075000" cy="1080472"/>
          </a:xfrm>
        </p:spPr>
        <p:txBody>
          <a:bodyPr>
            <a:normAutofit/>
          </a:bodyPr>
          <a:lstStyle/>
          <a:p>
            <a:pPr marL="285750" indent="-285750" algn="just">
              <a:buFont typeface="Courier New" panose="02070309020205020404" pitchFamily="49" charset="0"/>
              <a:buChar char="o"/>
            </a:pPr>
            <a:r>
              <a:rPr lang="hr-HR" dirty="0"/>
              <a:t>Dvorac </a:t>
            </a:r>
            <a:r>
              <a:rPr lang="hr-HR" dirty="0" err="1"/>
              <a:t>Eltz</a:t>
            </a:r>
            <a:r>
              <a:rPr lang="hr-HR" dirty="0"/>
              <a:t> je barokni dvorac smješten na obali Dunava u gradu Vukovaru. Dvorac je jedno od najznačajnijih djela barokno-klasicističke arhitekture kontinentalne Hrvatske. Od 1968. u dvorcu je smješten Gradski muzej Vukovar.</a:t>
            </a:r>
          </a:p>
        </p:txBody>
      </p:sp>
      <p:sp>
        <p:nvSpPr>
          <p:cNvPr id="4" name="Naslov 3"/>
          <p:cNvSpPr>
            <a:spLocks noGrp="1"/>
          </p:cNvSpPr>
          <p:nvPr>
            <p:ph type="title"/>
          </p:nvPr>
        </p:nvSpPr>
        <p:spPr/>
        <p:txBody>
          <a:bodyPr/>
          <a:lstStyle/>
          <a:p>
            <a:r>
              <a:rPr lang="hr-HR" dirty="0" smtClean="0"/>
              <a:t>Dvorac </a:t>
            </a:r>
            <a:r>
              <a:rPr lang="hr-HR" dirty="0" err="1" smtClean="0"/>
              <a:t>eltz</a:t>
            </a:r>
            <a:endParaRPr lang="hr-H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584" y="1988840"/>
            <a:ext cx="7598618" cy="33771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1769653"/>
      </p:ext>
    </p:extLst>
  </p:cSld>
  <p:clrMapOvr>
    <a:masterClrMapping/>
  </p:clrMapOvr>
  <mc:AlternateContent xmlns:mc="http://schemas.openxmlformats.org/markup-compatibility/2006">
    <mc:Choice xmlns:p14="http://schemas.microsoft.com/office/powerpoint/2010/main" Requires="p14">
      <p:transition spd="slow" p14:dur="1400" advClick="0" advTm="60000">
        <p:blinds/>
      </p:transition>
    </mc:Choice>
    <mc:Fallback>
      <p:transition spd="slow" advClick="0" advTm="60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circle(in)">
                                      <p:cBhvr>
                                        <p:cTn id="7" dur="2000"/>
                                        <p:tgtEl>
                                          <p:spTgt spid="6146"/>
                                        </p:tgtEl>
                                      </p:cBhvr>
                                    </p:animEffect>
                                  </p:childTnLst>
                                </p:cTn>
                              </p:par>
                            </p:childTnLst>
                          </p:cTn>
                        </p:par>
                        <p:par>
                          <p:cTn id="8" fill="hold">
                            <p:stCondLst>
                              <p:cond delay="2000"/>
                            </p:stCondLst>
                            <p:childTnLst>
                              <p:par>
                                <p:cTn id="9" presetID="42" presetClass="entr" presetSubtype="0"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13"/>
          </p:nvPr>
        </p:nvSpPr>
        <p:spPr>
          <a:xfrm>
            <a:off x="827584" y="5516880"/>
            <a:ext cx="7128792" cy="1080472"/>
          </a:xfrm>
        </p:spPr>
        <p:txBody>
          <a:bodyPr>
            <a:normAutofit/>
          </a:bodyPr>
          <a:lstStyle/>
          <a:p>
            <a:pPr marL="285750" indent="-285750" algn="just">
              <a:buFont typeface="Courier New" panose="02070309020205020404" pitchFamily="49" charset="0"/>
              <a:buChar char="o"/>
            </a:pPr>
            <a:r>
              <a:rPr lang="vi-VN" dirty="0"/>
              <a:t>Barokni svodovi i građevine s poznatim lukovima u središtu Vukovara predstavljaju prepoznatljivu vizuru grada. I danas, kao i nekad, pokazuju ekonomsku moć bogatog sloja vukovarskoga građanstva i u suvremeno doba barokna jezgra zaštićena je kao urbana povijesna cjelina. Dvorac Eltz i Palača Srijem dva su grandiozna objekta iz 18. stoljeća, koji predstavljaju najreprezentativnije objekte baroka u Hrvatskoj.</a:t>
            </a:r>
            <a:endParaRPr lang="hr-HR" dirty="0"/>
          </a:p>
        </p:txBody>
      </p:sp>
      <p:sp>
        <p:nvSpPr>
          <p:cNvPr id="4" name="Naslov 3"/>
          <p:cNvSpPr>
            <a:spLocks noGrp="1"/>
          </p:cNvSpPr>
          <p:nvPr>
            <p:ph type="title"/>
          </p:nvPr>
        </p:nvSpPr>
        <p:spPr/>
        <p:txBody>
          <a:bodyPr/>
          <a:lstStyle/>
          <a:p>
            <a:r>
              <a:rPr lang="hr-HR" dirty="0"/>
              <a:t>Barokna jezgra</a:t>
            </a: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060848"/>
            <a:ext cx="4609992" cy="26312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1" y="2421850"/>
            <a:ext cx="3960440" cy="2684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kstniOkvir 6"/>
          <p:cNvSpPr txBox="1"/>
          <p:nvPr/>
        </p:nvSpPr>
        <p:spPr>
          <a:xfrm>
            <a:off x="5364088" y="2060848"/>
            <a:ext cx="2304256" cy="369332"/>
          </a:xfrm>
          <a:prstGeom prst="rect">
            <a:avLst/>
          </a:prstGeom>
          <a:noFill/>
        </p:spPr>
        <p:txBody>
          <a:bodyPr wrap="square" rtlCol="0">
            <a:spAutoFit/>
          </a:bodyPr>
          <a:lstStyle/>
          <a:p>
            <a:r>
              <a:rPr lang="hr-HR" dirty="0" smtClean="0"/>
              <a:t>PALAČA SRIJEM</a:t>
            </a:r>
            <a:endParaRPr lang="hr-HR" dirty="0"/>
          </a:p>
        </p:txBody>
      </p:sp>
      <p:sp>
        <p:nvSpPr>
          <p:cNvPr id="8" name="TekstniOkvir 7"/>
          <p:cNvSpPr txBox="1"/>
          <p:nvPr/>
        </p:nvSpPr>
        <p:spPr>
          <a:xfrm>
            <a:off x="1331640" y="4797152"/>
            <a:ext cx="2232248" cy="369332"/>
          </a:xfrm>
          <a:prstGeom prst="rect">
            <a:avLst/>
          </a:prstGeom>
          <a:noFill/>
        </p:spPr>
        <p:txBody>
          <a:bodyPr wrap="square" rtlCol="0">
            <a:spAutoFit/>
          </a:bodyPr>
          <a:lstStyle/>
          <a:p>
            <a:r>
              <a:rPr lang="hr-HR" dirty="0" smtClean="0"/>
              <a:t>DVORAC ELTZ</a:t>
            </a:r>
            <a:endParaRPr lang="hr-HR" dirty="0"/>
          </a:p>
        </p:txBody>
      </p:sp>
    </p:spTree>
    <p:extLst>
      <p:ext uri="{BB962C8B-B14F-4D97-AF65-F5344CB8AC3E}">
        <p14:creationId xmlns:p14="http://schemas.microsoft.com/office/powerpoint/2010/main" val="2056308071"/>
      </p:ext>
    </p:extLst>
  </p:cSld>
  <p:clrMapOvr>
    <a:masterClrMapping/>
  </p:clrMapOvr>
  <mc:AlternateContent xmlns:mc="http://schemas.openxmlformats.org/markup-compatibility/2006">
    <mc:Choice xmlns:p14="http://schemas.microsoft.com/office/powerpoint/2010/main" Requires="p14">
      <p:transition spd="slow" p14:dur="1600" advClick="0" advTm="60000">
        <p:blinds dir="vert"/>
      </p:transition>
    </mc:Choice>
    <mc:Fallback>
      <p:transition spd="slow" advClick="0" advTm="60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circle(in)">
                                      <p:cBhvr>
                                        <p:cTn id="7" dur="2000"/>
                                        <p:tgtEl>
                                          <p:spTgt spid="7170"/>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7171"/>
                                        </p:tgtEl>
                                        <p:attrNameLst>
                                          <p:attrName>style.visibility</p:attrName>
                                        </p:attrNameLst>
                                      </p:cBhvr>
                                      <p:to>
                                        <p:strVal val="visible"/>
                                      </p:to>
                                    </p:set>
                                    <p:animEffect transition="in" filter="circle(in)">
                                      <p:cBhvr>
                                        <p:cTn id="11" dur="2000"/>
                                        <p:tgtEl>
                                          <p:spTgt spid="7171"/>
                                        </p:tgtEl>
                                      </p:cBhvr>
                                    </p:animEffect>
                                  </p:childTnLst>
                                </p:cTn>
                              </p:par>
                            </p:childTnLst>
                          </p:cTn>
                        </p:par>
                        <p:par>
                          <p:cTn id="12" fill="hold">
                            <p:stCondLst>
                              <p:cond delay="4000"/>
                            </p:stCondLst>
                            <p:childTnLst>
                              <p:par>
                                <p:cTn id="13" presetID="2" presetClass="entr" presetSubtype="2" fill="hold" grpId="0" nodeType="after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4500"/>
                            </p:stCondLst>
                            <p:childTnLst>
                              <p:par>
                                <p:cTn id="18" presetID="42" presetClass="entr" presetSubtype="0" fill="hold" grpId="0" nodeType="after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1000"/>
                                        <p:tgtEl>
                                          <p:spTgt spid="3">
                                            <p:txEl>
                                              <p:pRg st="0" end="0"/>
                                            </p:txEl>
                                          </p:spTgt>
                                        </p:tgtEl>
                                      </p:cBhvr>
                                    </p:animEffect>
                                    <p:anim calcmode="lin" valueType="num">
                                      <p:cBhvr>
                                        <p:cTn id="21"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5500"/>
                            </p:stCondLst>
                            <p:childTnLst>
                              <p:par>
                                <p:cTn id="24" presetID="2" presetClass="entr" presetSubtype="2"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additive="base">
                                        <p:cTn id="26" dur="500" fill="hold"/>
                                        <p:tgtEl>
                                          <p:spTgt spid="7"/>
                                        </p:tgtEl>
                                        <p:attrNameLst>
                                          <p:attrName>ppt_x</p:attrName>
                                        </p:attrNameLst>
                                      </p:cBhvr>
                                      <p:tavLst>
                                        <p:tav tm="0">
                                          <p:val>
                                            <p:strVal val="1+#ppt_w/2"/>
                                          </p:val>
                                        </p:tav>
                                        <p:tav tm="100000">
                                          <p:val>
                                            <p:strVal val="#ppt_x"/>
                                          </p:val>
                                        </p:tav>
                                      </p:tavLst>
                                    </p:anim>
                                    <p:anim calcmode="lin" valueType="num">
                                      <p:cBhvr additive="base">
                                        <p:cTn id="27"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teksta 2"/>
          <p:cNvSpPr>
            <a:spLocks noGrp="1"/>
          </p:cNvSpPr>
          <p:nvPr>
            <p:ph type="body" sz="quarter" idx="13"/>
          </p:nvPr>
        </p:nvSpPr>
        <p:spPr>
          <a:xfrm>
            <a:off x="395536" y="5301208"/>
            <a:ext cx="8424936" cy="1296144"/>
          </a:xfrm>
        </p:spPr>
        <p:txBody>
          <a:bodyPr>
            <a:normAutofit/>
          </a:bodyPr>
          <a:lstStyle/>
          <a:p>
            <a:pPr marL="285750" indent="-285750" algn="just">
              <a:buFont typeface="Courier New" panose="02070309020205020404" pitchFamily="49" charset="0"/>
              <a:buChar char="o"/>
            </a:pPr>
            <a:r>
              <a:rPr lang="hr-HR" dirty="0"/>
              <a:t>Uz objekte nekadašnje poljoprivredne zadruge blizu Vukovara nalazi se Ovčara, mjesto masovne grobnice u koju su 20. studenoga 1991. bačena tijela 200 ubijenih ljudi, ranjenika, civila i bolničkog osoblja, odvedenih iz vukovarske bolnice nakon pada grada. Na Ovčari su ubijeni vatrenim oružjem, a njihova tijela nabacana u veliku jamu i pokrivena zemljom. Na izlazu iz Vukovara prema </a:t>
            </a:r>
            <a:r>
              <a:rPr lang="hr-HR" dirty="0" err="1"/>
              <a:t>Sotinu</a:t>
            </a:r>
            <a:r>
              <a:rPr lang="hr-HR" dirty="0"/>
              <a:t> nalazi se Memorijalno groblje žrtava iz Domovinskog rata, podignuto na mjestu najveće masovne grobnice nakon Drugoga svjetskog rata.</a:t>
            </a:r>
          </a:p>
        </p:txBody>
      </p:sp>
      <p:sp>
        <p:nvSpPr>
          <p:cNvPr id="4" name="Naslov 3"/>
          <p:cNvSpPr>
            <a:spLocks noGrp="1"/>
          </p:cNvSpPr>
          <p:nvPr>
            <p:ph type="title"/>
          </p:nvPr>
        </p:nvSpPr>
        <p:spPr/>
        <p:txBody>
          <a:bodyPr/>
          <a:lstStyle/>
          <a:p>
            <a:r>
              <a:rPr lang="hr-HR" dirty="0"/>
              <a:t>Memorijalno groblje i Ovčara</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420888"/>
            <a:ext cx="4509198" cy="22440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056" y="2060848"/>
            <a:ext cx="3658096" cy="27435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kstniOkvir 4"/>
          <p:cNvSpPr txBox="1"/>
          <p:nvPr/>
        </p:nvSpPr>
        <p:spPr>
          <a:xfrm>
            <a:off x="755576" y="2051556"/>
            <a:ext cx="3168352" cy="369332"/>
          </a:xfrm>
          <a:prstGeom prst="rect">
            <a:avLst/>
          </a:prstGeom>
          <a:noFill/>
        </p:spPr>
        <p:txBody>
          <a:bodyPr wrap="square" rtlCol="0">
            <a:spAutoFit/>
          </a:bodyPr>
          <a:lstStyle/>
          <a:p>
            <a:r>
              <a:rPr lang="hr-HR" dirty="0" smtClean="0"/>
              <a:t>MEMORIJALNO GROBLJE</a:t>
            </a:r>
            <a:endParaRPr lang="hr-HR" dirty="0"/>
          </a:p>
        </p:txBody>
      </p:sp>
      <p:sp>
        <p:nvSpPr>
          <p:cNvPr id="7" name="TekstniOkvir 6"/>
          <p:cNvSpPr txBox="1"/>
          <p:nvPr/>
        </p:nvSpPr>
        <p:spPr>
          <a:xfrm>
            <a:off x="5379283" y="4869160"/>
            <a:ext cx="3051642" cy="369332"/>
          </a:xfrm>
          <a:prstGeom prst="rect">
            <a:avLst/>
          </a:prstGeom>
          <a:noFill/>
        </p:spPr>
        <p:txBody>
          <a:bodyPr wrap="square" rtlCol="0">
            <a:spAutoFit/>
          </a:bodyPr>
          <a:lstStyle/>
          <a:p>
            <a:r>
              <a:rPr lang="hr-HR" dirty="0" smtClean="0"/>
              <a:t>SPOMEN DOM OVČARA</a:t>
            </a:r>
            <a:endParaRPr lang="hr-HR" dirty="0"/>
          </a:p>
        </p:txBody>
      </p:sp>
    </p:spTree>
    <p:extLst>
      <p:ext uri="{BB962C8B-B14F-4D97-AF65-F5344CB8AC3E}">
        <p14:creationId xmlns:p14="http://schemas.microsoft.com/office/powerpoint/2010/main" val="1492680573"/>
      </p:ext>
    </p:extLst>
  </p:cSld>
  <p:clrMapOvr>
    <a:masterClrMapping/>
  </p:clrMapOvr>
  <mc:AlternateContent xmlns:mc="http://schemas.openxmlformats.org/markup-compatibility/2006">
    <mc:Choice xmlns:p14="http://schemas.microsoft.com/office/powerpoint/2010/main" Requires="p14">
      <p:transition spd="slow" p14:dur="1400" advTm="60000">
        <p:blinds/>
      </p:transition>
    </mc:Choice>
    <mc:Fallback>
      <p:transition spd="slow" advTm="60000">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circle(in)">
                                      <p:cBhvr>
                                        <p:cTn id="7" dur="2000"/>
                                        <p:tgtEl>
                                          <p:spTgt spid="8194"/>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circle(in)">
                                      <p:cBhvr>
                                        <p:cTn id="11" dur="2000"/>
                                        <p:tgtEl>
                                          <p:spTgt spid="8195"/>
                                        </p:tgtEl>
                                      </p:cBhvr>
                                    </p:animEffect>
                                  </p:childTnLst>
                                </p:cTn>
                              </p:par>
                            </p:childTnLst>
                          </p:cTn>
                        </p:par>
                        <p:par>
                          <p:cTn id="12" fill="hold">
                            <p:stCondLst>
                              <p:cond delay="4000"/>
                            </p:stCondLst>
                            <p:childTnLst>
                              <p:par>
                                <p:cTn id="13" presetID="42" presetClass="entr" presetSubtype="0" fill="hold" grpId="0" nodeType="after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1000"/>
                                        <p:tgtEl>
                                          <p:spTgt spid="3">
                                            <p:txEl>
                                              <p:pRg st="0" end="0"/>
                                            </p:txEl>
                                          </p:spTgt>
                                        </p:tgtEl>
                                      </p:cBhvr>
                                    </p:animEffect>
                                    <p:anim calcmode="lin" valueType="num">
                                      <p:cBhvr>
                                        <p:cTn id="16"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lackTie">
  <a:themeElements>
    <a:clrScheme name="BlackTie">
      <a:dk1>
        <a:srgbClr val="000000"/>
      </a:dk1>
      <a:lt1>
        <a:srgbClr val="FFFFFF"/>
      </a:lt1>
      <a:dk2>
        <a:srgbClr val="46464A"/>
      </a:dk2>
      <a:lt2>
        <a:srgbClr val="E3DCCF"/>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BlackTie">
      <a:maj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aramond"/>
        <a:ea typeface=""/>
        <a:cs typeface=""/>
        <a:font script="Grek" typeface="Constantia"/>
        <a:font script="Cyrl" typeface="Constantia"/>
        <a:font script="Jpan" typeface="ＭＳ Ｐ明朝"/>
        <a:font script="Hang" typeface="궁서"/>
        <a:font script="Hans" typeface="仿宋"/>
        <a:font script="Hant" typeface="標楷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BlackTie">
      <a:fillStyleLst>
        <a:solidFill>
          <a:schemeClr val="phClr"/>
        </a:solidFill>
        <a:gradFill rotWithShape="1">
          <a:gsLst>
            <a:gs pos="0">
              <a:schemeClr val="phClr">
                <a:tint val="45000"/>
                <a:satMod val="220000"/>
              </a:schemeClr>
            </a:gs>
            <a:gs pos="30000">
              <a:schemeClr val="phClr">
                <a:tint val="61000"/>
                <a:satMod val="220000"/>
              </a:schemeClr>
            </a:gs>
            <a:gs pos="45000">
              <a:schemeClr val="phClr">
                <a:tint val="66000"/>
                <a:satMod val="240000"/>
              </a:schemeClr>
            </a:gs>
            <a:gs pos="55000">
              <a:schemeClr val="phClr">
                <a:tint val="66000"/>
                <a:satMod val="220000"/>
              </a:schemeClr>
            </a:gs>
            <a:gs pos="73000">
              <a:schemeClr val="phClr">
                <a:tint val="61000"/>
                <a:satMod val="220000"/>
              </a:schemeClr>
            </a:gs>
            <a:gs pos="100000">
              <a:schemeClr val="phClr">
                <a:tint val="45000"/>
                <a:satMod val="220000"/>
              </a:schemeClr>
            </a:gs>
          </a:gsLst>
          <a:lin ang="950000" scaled="1"/>
        </a:gradFill>
        <a:gradFill rotWithShape="1">
          <a:gsLst>
            <a:gs pos="0">
              <a:schemeClr val="phClr">
                <a:shade val="63000"/>
                <a:satMod val="110000"/>
              </a:schemeClr>
            </a:gs>
            <a:gs pos="30000">
              <a:schemeClr val="phClr">
                <a:shade val="90000"/>
                <a:satMod val="120000"/>
              </a:schemeClr>
            </a:gs>
            <a:gs pos="45000">
              <a:schemeClr val="phClr">
                <a:shade val="100000"/>
                <a:satMod val="128000"/>
              </a:schemeClr>
            </a:gs>
            <a:gs pos="55000">
              <a:schemeClr val="phClr">
                <a:shade val="100000"/>
                <a:satMod val="128000"/>
              </a:schemeClr>
            </a:gs>
            <a:gs pos="73000">
              <a:schemeClr val="phClr">
                <a:shade val="90000"/>
                <a:satMod val="120000"/>
              </a:schemeClr>
            </a:gs>
            <a:gs pos="100000">
              <a:schemeClr val="phClr">
                <a:shade val="63000"/>
                <a:satMod val="110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7150" dist="38100" dir="5400000" algn="br" rotWithShape="0">
              <a:srgbClr val="000000">
                <a:alpha val="57000"/>
              </a:srgbClr>
            </a:outerShdw>
          </a:effectLst>
          <a:scene3d>
            <a:camera prst="orthographicFront">
              <a:rot lat="0" lon="0" rev="0"/>
            </a:camera>
            <a:lightRig rig="twoPt" dir="t">
              <a:rot lat="0" lon="0" rev="1800000"/>
            </a:lightRig>
          </a:scene3d>
          <a:sp3d>
            <a:bevelT w="44450" h="31750" prst="coolSlant"/>
          </a:sp3d>
        </a:effectStyle>
      </a:effectStyleLst>
      <a:bgFillStyleLst>
        <a:solidFill>
          <a:schemeClr val="phClr"/>
        </a:solidFill>
        <a:blipFill rotWithShape="1">
          <a:blip xmlns:r="http://schemas.openxmlformats.org/officeDocument/2006/relationships" r:embed="rId1">
            <a:duotone>
              <a:schemeClr val="phClr">
                <a:tint val="95000"/>
              </a:schemeClr>
              <a:schemeClr val="phClr">
                <a:shade val="20000"/>
              </a:schemeClr>
            </a:duotone>
          </a:blip>
          <a:stretch/>
        </a:blipFill>
        <a:gradFill rotWithShape="1">
          <a:gsLst>
            <a:gs pos="0">
              <a:schemeClr val="phClr">
                <a:tint val="40000"/>
                <a:satMod val="350000"/>
              </a:schemeClr>
            </a:gs>
            <a:gs pos="40000">
              <a:schemeClr val="phClr">
                <a:tint val="45000"/>
                <a:shade val="99000"/>
                <a:satMod val="350000"/>
              </a:schemeClr>
            </a:gs>
            <a:gs pos="100000">
              <a:schemeClr val="phClr">
                <a:shade val="30000"/>
                <a:satMod val="255000"/>
              </a:schemeClr>
            </a:gs>
          </a:gsLst>
          <a:path path="circle">
            <a:fillToRect l="50000" t="-80000" r="50000" b="18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Black Tie</Template>
  <TotalTime>151</TotalTime>
  <Words>858</Words>
  <Application>Microsoft Office PowerPoint</Application>
  <PresentationFormat>Prikaz na zaslonu (4:3)</PresentationFormat>
  <Paragraphs>47</Paragraphs>
  <Slides>16</Slides>
  <Notes>0</Notes>
  <HiddenSlides>0</HiddenSlides>
  <MMClips>0</MMClips>
  <ScaleCrop>false</ScaleCrop>
  <HeadingPairs>
    <vt:vector size="4" baseType="variant">
      <vt:variant>
        <vt:lpstr>Tema</vt:lpstr>
      </vt:variant>
      <vt:variant>
        <vt:i4>1</vt:i4>
      </vt:variant>
      <vt:variant>
        <vt:lpstr>Naslovi slajdova</vt:lpstr>
      </vt:variant>
      <vt:variant>
        <vt:i4>16</vt:i4>
      </vt:variant>
    </vt:vector>
  </HeadingPairs>
  <TitlesOfParts>
    <vt:vector size="17" baseType="lpstr">
      <vt:lpstr>BlackTie</vt:lpstr>
      <vt:lpstr>VUKOVAR</vt:lpstr>
      <vt:lpstr>Općenito o Vukovaru</vt:lpstr>
      <vt:lpstr>Zemljopisni položaj </vt:lpstr>
      <vt:lpstr>Stanovništvo nekada i danas</vt:lpstr>
      <vt:lpstr>Najpoznatije građevine u Vukovaru</vt:lpstr>
      <vt:lpstr>vodotoranj</vt:lpstr>
      <vt:lpstr>Dvorac eltz</vt:lpstr>
      <vt:lpstr>Barokna jezgra</vt:lpstr>
      <vt:lpstr>Memorijalno groblje i Ovčara</vt:lpstr>
      <vt:lpstr>Mjesto sjećanja - vukovarska bolnica</vt:lpstr>
      <vt:lpstr>Vučedol  I VUČEDOLSKA GOLUBICA</vt:lpstr>
      <vt:lpstr>VUKOVAR U DOMOVINSKOM RATU I DANAS</vt:lpstr>
      <vt:lpstr>OBILJEŽAVANJE 18. STUDENOG</vt:lpstr>
      <vt:lpstr>OPĆENITO O VUKOVARU U DOMOVINSKOM RATU</vt:lpstr>
      <vt:lpstr>SIMBOLI PATNJE VUKOVARA</vt:lpstr>
      <vt:lpstr>PowerPointova prezentacija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prezentacija</dc:title>
  <dc:creator>ucenik</dc:creator>
  <cp:lastModifiedBy>BRUNA</cp:lastModifiedBy>
  <cp:revision>13</cp:revision>
  <dcterms:created xsi:type="dcterms:W3CDTF">2016-11-14T09:54:40Z</dcterms:created>
  <dcterms:modified xsi:type="dcterms:W3CDTF">2016-11-15T11:17:07Z</dcterms:modified>
</cp:coreProperties>
</file>