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5" autoAdjust="0"/>
    <p:restoredTop sz="94682" autoAdjust="0"/>
  </p:normalViewPr>
  <p:slideViewPr>
    <p:cSldViewPr>
      <p:cViewPr>
        <p:scale>
          <a:sx n="77" d="100"/>
          <a:sy n="77" d="100"/>
        </p:scale>
        <p:origin x="-116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80F8-8014-41A2-95AA-DC7534F24A80}" type="datetimeFigureOut">
              <a:rPr lang="hr-HR" smtClean="0"/>
              <a:t>18.11.2016.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15DE-9098-4E31-9F8B-7E7A037A6C14}" type="slidenum">
              <a:rPr lang="hr-HR" smtClean="0"/>
              <a:t>‹#›</a:t>
            </a:fld>
            <a:endParaRPr lang="hr-HR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80F8-8014-41A2-95AA-DC7534F24A80}" type="datetimeFigureOut">
              <a:rPr lang="hr-HR" smtClean="0"/>
              <a:t>18.11.2016.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15DE-9098-4E31-9F8B-7E7A037A6C1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80F8-8014-41A2-95AA-DC7534F24A80}" type="datetimeFigureOut">
              <a:rPr lang="hr-HR" smtClean="0"/>
              <a:t>18.11.2016.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15DE-9098-4E31-9F8B-7E7A037A6C1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80F8-8014-41A2-95AA-DC7534F24A80}" type="datetimeFigureOut">
              <a:rPr lang="hr-HR" smtClean="0"/>
              <a:t>18.11.2016.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15DE-9098-4E31-9F8B-7E7A037A6C1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80F8-8014-41A2-95AA-DC7534F24A80}" type="datetimeFigureOut">
              <a:rPr lang="hr-HR" smtClean="0"/>
              <a:t>18.11.2016.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D2015DE-9098-4E31-9F8B-7E7A037A6C14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80F8-8014-41A2-95AA-DC7534F24A80}" type="datetimeFigureOut">
              <a:rPr lang="hr-HR" smtClean="0"/>
              <a:t>18.11.2016.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15DE-9098-4E31-9F8B-7E7A037A6C1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80F8-8014-41A2-95AA-DC7534F24A80}" type="datetimeFigureOut">
              <a:rPr lang="hr-HR" smtClean="0"/>
              <a:t>18.11.2016.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15DE-9098-4E31-9F8B-7E7A037A6C1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80F8-8014-41A2-95AA-DC7534F24A80}" type="datetimeFigureOut">
              <a:rPr lang="hr-HR" smtClean="0"/>
              <a:t>18.11.2016.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15DE-9098-4E31-9F8B-7E7A037A6C1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80F8-8014-41A2-95AA-DC7534F24A80}" type="datetimeFigureOut">
              <a:rPr lang="hr-HR" smtClean="0"/>
              <a:t>18.11.2016.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15DE-9098-4E31-9F8B-7E7A037A6C1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80F8-8014-41A2-95AA-DC7534F24A80}" type="datetimeFigureOut">
              <a:rPr lang="hr-HR" smtClean="0"/>
              <a:t>18.11.2016.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15DE-9098-4E31-9F8B-7E7A037A6C1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r-H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Kliknite ikonu da biste dodali  sliku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80F8-8014-41A2-95AA-DC7534F24A80}" type="datetimeFigureOut">
              <a:rPr lang="hr-HR" smtClean="0"/>
              <a:t>18.11.2016.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15DE-9098-4E31-9F8B-7E7A037A6C1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FDC80F8-8014-41A2-95AA-DC7534F24A80}" type="datetimeFigureOut">
              <a:rPr lang="hr-HR" smtClean="0"/>
              <a:t>18.11.2016.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2015DE-9098-4E31-9F8B-7E7A037A6C14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2520280" cy="31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635896" y="1371600"/>
            <a:ext cx="5015734" cy="1828800"/>
          </a:xfrm>
        </p:spPr>
        <p:txBody>
          <a:bodyPr>
            <a:normAutofit fontScale="90000"/>
          </a:bodyPr>
          <a:lstStyle/>
          <a:p>
            <a:r>
              <a:rPr lang="hr-HR" sz="8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Vukovar</a:t>
            </a:r>
            <a:endParaRPr lang="hr-HR" sz="8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752600"/>
          </a:xfrm>
        </p:spPr>
        <p:txBody>
          <a:bodyPr>
            <a:normAutofit/>
          </a:bodyPr>
          <a:lstStyle/>
          <a:p>
            <a:r>
              <a:rPr lang="hr-HR" sz="1800" dirty="0" smtClean="0"/>
              <a:t>Vukovar je grad i najveća hrvatska riječna luka na Dunavu, u hrvatskom dijelu Srijema. On je i upravno, obrazovno, gospodarsko i kulturno središte Vukovarsko- srijemske županije.</a:t>
            </a:r>
            <a:endParaRPr lang="hr-HR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5678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6168">
        <p14:glitter pattern="hexagon"/>
      </p:transition>
    </mc:Choice>
    <mc:Fallback>
      <p:transition spd="slow" advTm="61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Vučedol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Vučedol je arheološki </a:t>
            </a:r>
            <a:r>
              <a:rPr lang="hr-HR" sz="2000" dirty="0"/>
              <a:t>lokalitet iz neolitika. Nalazi se 5 km nizvodno od </a:t>
            </a:r>
            <a:r>
              <a:rPr lang="hr-HR" sz="2000" dirty="0" smtClean="0"/>
              <a:t>Vukovara. </a:t>
            </a:r>
          </a:p>
          <a:p>
            <a:r>
              <a:rPr lang="hr-HR" sz="2000" dirty="0" smtClean="0"/>
              <a:t>Otkrio </a:t>
            </a:r>
            <a:r>
              <a:rPr lang="hr-HR" sz="2000" dirty="0"/>
              <a:t>ga je Josip </a:t>
            </a:r>
            <a:r>
              <a:rPr lang="hr-HR" sz="2000" dirty="0" err="1"/>
              <a:t>Brunšmid</a:t>
            </a:r>
            <a:r>
              <a:rPr lang="hr-HR" sz="2000" dirty="0"/>
              <a:t>, direktor Arheološkog muzeja u Zagrebu i prvi profesor arheologije na Filozofskom fakultetu u Zagrebu, 1897., kad je napravio prvu arheološku sondu na tom nalazištu</a:t>
            </a:r>
            <a:r>
              <a:rPr lang="hr-HR" sz="2000" dirty="0" smtClean="0"/>
              <a:t>.</a:t>
            </a:r>
          </a:p>
          <a:p>
            <a:pPr marL="137160" indent="0">
              <a:buNone/>
            </a:pPr>
            <a:r>
              <a:rPr lang="hr-HR" sz="2000" dirty="0"/>
              <a:t> </a:t>
            </a:r>
            <a:r>
              <a:rPr lang="hr-HR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Vučedolska kultura</a:t>
            </a:r>
          </a:p>
          <a:p>
            <a:r>
              <a:rPr lang="hr-HR" sz="2000" dirty="0" smtClean="0"/>
              <a:t>Oko </a:t>
            </a:r>
            <a:r>
              <a:rPr lang="hr-HR" sz="2000" dirty="0"/>
              <a:t>3000. pr. Kr. pojavljuje se vučedolska kultura, kad u Vučedolu živi oko 2000 i 3000 stanovnika, te je bila riječ o jednom od najvažnijih centara toga doba</a:t>
            </a:r>
            <a:r>
              <a:rPr lang="hr-HR" sz="2000" dirty="0" smtClean="0"/>
              <a:t>.</a:t>
            </a:r>
          </a:p>
          <a:p>
            <a:r>
              <a:rPr lang="hr-HR" sz="2000" dirty="0" smtClean="0"/>
              <a:t> </a:t>
            </a:r>
            <a:r>
              <a:rPr lang="hr-HR" sz="2000" dirty="0"/>
              <a:t>Ova je kultura nastala upravo na Vučedolu, gdje su i </a:t>
            </a:r>
            <a:r>
              <a:rPr lang="hr-HR" sz="2000" dirty="0" smtClean="0"/>
              <a:t>njezini </a:t>
            </a:r>
            <a:r>
              <a:rPr lang="hr-HR" sz="2000" dirty="0"/>
              <a:t>najstariji nalazi.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4806256"/>
      </p:ext>
    </p:extLst>
  </p:cSld>
  <p:clrMapOvr>
    <a:masterClrMapping/>
  </p:clrMapOvr>
  <p:transition spd="slow" advTm="11385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Vučedolska golubica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Vučedolska golubica je najpoznatija keramička posuda s arheoloških iskopina na Vučedolu. Modelirana u obliku golubice, postala je jedan od </a:t>
            </a:r>
            <a:r>
              <a:rPr lang="hr-HR" sz="2400" dirty="0" err="1"/>
              <a:t>najprepoznatljivijih</a:t>
            </a:r>
            <a:r>
              <a:rPr lang="hr-HR" sz="2400" dirty="0"/>
              <a:t> simbola grada </a:t>
            </a:r>
            <a:r>
              <a:rPr lang="hr-HR" sz="2400" dirty="0" smtClean="0"/>
              <a:t>Vukovara.</a:t>
            </a:r>
          </a:p>
          <a:p>
            <a:endParaRPr lang="hr-HR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95" y="3573016"/>
            <a:ext cx="3600400" cy="207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52118"/>
            <a:ext cx="296721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1329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958">
        <p14:ripple/>
      </p:transition>
    </mc:Choice>
    <mc:Fallback>
      <p:transition spd="slow" advTm="79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Vukovar u Domovinskom ratu i danas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18.studenog </a:t>
            </a:r>
            <a:r>
              <a:rPr lang="hr-HR" sz="2000" dirty="0" smtClean="0"/>
              <a:t>održava se „Pad grada Vukovara”</a:t>
            </a:r>
          </a:p>
          <a:p>
            <a:r>
              <a:rPr lang="hr-HR" sz="2000" dirty="0" smtClean="0"/>
              <a:t>Osamostaljenjem  </a:t>
            </a:r>
            <a:r>
              <a:rPr lang="hr-HR" sz="2000" dirty="0"/>
              <a:t>Hrvatske 1991. godine došlo je do otvorene agresije Srbije na Vukovar i Hrvatsku. </a:t>
            </a:r>
            <a:endParaRPr lang="hr-HR" sz="2000" dirty="0" smtClean="0"/>
          </a:p>
          <a:p>
            <a:r>
              <a:rPr lang="hr-HR" sz="2000" dirty="0" smtClean="0"/>
              <a:t>Nakon evakuacije srpskog stanovništva, počela </a:t>
            </a:r>
            <a:r>
              <a:rPr lang="hr-HR" sz="2000" dirty="0"/>
              <a:t>je bitka za Vukovar, u kojoj su hrvatske snage branile grad protiv vojske JNA, srpskih četničkih i drugih paravojnih formacija i srpske vojske, koja je imala golemu premoć u ljudstvu i tehnici</a:t>
            </a:r>
            <a:r>
              <a:rPr lang="hr-HR" sz="2000" dirty="0" smtClean="0"/>
              <a:t>.</a:t>
            </a:r>
          </a:p>
          <a:p>
            <a:r>
              <a:rPr lang="hr-HR" sz="2000" dirty="0" smtClean="0"/>
              <a:t> </a:t>
            </a:r>
            <a:r>
              <a:rPr lang="hr-HR" sz="2000" dirty="0"/>
              <a:t>Srpsko je granatiranje sravnilo grad sa zemljom. Nakon tri mjeseca ogorčenih borba, Vukovar je 18. studenog 1991. godine pao u srpske ruke</a:t>
            </a:r>
            <a:r>
              <a:rPr lang="hr-HR" sz="2000" dirty="0" smtClean="0"/>
              <a:t>.</a:t>
            </a:r>
          </a:p>
          <a:p>
            <a:endParaRPr lang="hr-H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930591"/>
            <a:ext cx="2808312" cy="183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191" y="4653136"/>
            <a:ext cx="2983365" cy="183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9080906"/>
      </p:ext>
    </p:extLst>
  </p:cSld>
  <p:clrMapOvr>
    <a:masterClrMapping/>
  </p:clrMapOvr>
  <p:transition spd="slow" advTm="1735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Spomen </a:t>
            </a:r>
            <a:r>
              <a:rPr lang="hr-HR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dom </a:t>
            </a:r>
            <a:r>
              <a:rPr lang="hr-HR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Ovčara..</a:t>
            </a:r>
            <a:r>
              <a:rPr lang="hr-HR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hr-HR" sz="2000" dirty="0"/>
              <a:t>Spomen dom, otvoren 20. studenoga 2006.g. u hangaru gdje su prije 15 godina, oni koji su ovdje ubijeni, proveli svoje posljednje sate života i ostavili svoje nedosanjane </a:t>
            </a:r>
            <a:r>
              <a:rPr lang="hr-HR" sz="2000" dirty="0" smtClean="0"/>
              <a:t>snove.</a:t>
            </a:r>
          </a:p>
          <a:p>
            <a:endParaRPr lang="hr-H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07724"/>
            <a:ext cx="3051423" cy="179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2381728" cy="168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312" y="5013176"/>
            <a:ext cx="2748861" cy="170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6625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8419">
        <p14:prism/>
      </p:transition>
    </mc:Choice>
    <mc:Fallback>
      <p:transition spd="slow" advTm="84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Napravili: </a:t>
            </a:r>
            <a:r>
              <a:rPr lang="hr-HR" dirty="0" smtClean="0"/>
              <a:t>Vice Vukojević  i</a:t>
            </a:r>
          </a:p>
          <a:p>
            <a:pPr marL="137160" indent="0">
              <a:buNone/>
            </a:pPr>
            <a:r>
              <a:rPr lang="hr-HR" dirty="0" smtClean="0"/>
              <a:t>                                        Matija  </a:t>
            </a:r>
            <a:r>
              <a:rPr lang="hr-HR" dirty="0" err="1" smtClean="0"/>
              <a:t>Šegrc</a:t>
            </a:r>
            <a:r>
              <a:rPr lang="hr-HR" dirty="0" smtClean="0"/>
              <a:t>      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8335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165">
        <p14:doors dir="vert"/>
      </p:transition>
    </mc:Choice>
    <mc:Fallback>
      <p:transition spd="slow" advTm="21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</a:t>
            </a:r>
            <a:r>
              <a:rPr lang="hr-HR" dirty="0" smtClean="0"/>
              <a:t>me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400" dirty="0" smtClean="0"/>
              <a:t>U </a:t>
            </a:r>
            <a:r>
              <a:rPr lang="vi-VN" sz="2400" dirty="0"/>
              <a:t>sačuvanim pisanim dokumentima Vukovar se spominje već početkom 13. stoljeća kao Volko, Walk, Wolkov, odnosno hrvatski Vukovo. Ime Vukovo nosio je do 14. stoljeća.</a:t>
            </a:r>
          </a:p>
          <a:p>
            <a:r>
              <a:rPr lang="vi-VN" sz="2400" dirty="0"/>
              <a:t>Od 14. stoljeća sve je više u upotrebi pomađareni naziv Vukovar. U to je vrijeme Hrvatska u državnopravnoj zajednici s Ugarskom. </a:t>
            </a:r>
            <a:endParaRPr lang="hr-HR" sz="2400" dirty="0" smtClean="0"/>
          </a:p>
          <a:p>
            <a:r>
              <a:rPr lang="vi-VN" sz="2400" dirty="0" smtClean="0"/>
              <a:t>Vukovar</a:t>
            </a:r>
            <a:r>
              <a:rPr lang="vi-VN" sz="2400" dirty="0"/>
              <a:t>, kao i susjedni Ilok, u tom su razdoblju čuvari hrvatskog identiteta u dunavsko-savskom međuriječju.</a:t>
            </a:r>
            <a:endParaRPr lang="hr-HR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187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4581">
        <p14:shred/>
      </p:transition>
    </mc:Choice>
    <mc:Fallback>
      <p:transition spd="slow" advTm="145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r>
              <a:rPr lang="hr-HR" dirty="0" smtClean="0"/>
              <a:t>Smještaj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Vukovar se smjestio u sjeveroistočnom dijelu Republike Hrvatske i sjedište je Vukovarsko-srijemske županije.</a:t>
            </a:r>
          </a:p>
          <a:p>
            <a:r>
              <a:rPr lang="vi-VN" sz="2000" dirty="0"/>
              <a:t>Nalazi se na razmeđi povijesnih pokrajina istočne Slavonije i zapadnog Srijema</a:t>
            </a:r>
            <a:r>
              <a:rPr lang="vi-VN" sz="2000" dirty="0" smtClean="0"/>
              <a:t>.</a:t>
            </a:r>
            <a:endParaRPr lang="hr-HR" sz="2000" dirty="0" smtClean="0"/>
          </a:p>
          <a:p>
            <a:r>
              <a:rPr lang="vi-VN" sz="2000" dirty="0" smtClean="0"/>
              <a:t> </a:t>
            </a:r>
            <a:r>
              <a:rPr lang="vi-VN" sz="2000" dirty="0"/>
              <a:t>Leži na ušću rijeke Vuke u Dunav. Istočni - stariji dio grada na desnoj je obali Vuke, na obroncima Vukovarskog ravnjaka i visokoj dunavskoj obali. </a:t>
            </a:r>
            <a:endParaRPr lang="hr-HR" sz="2000" dirty="0" smtClean="0"/>
          </a:p>
          <a:p>
            <a:r>
              <a:rPr lang="vi-VN" sz="2000" dirty="0" smtClean="0"/>
              <a:t>Zapadni </a:t>
            </a:r>
            <a:r>
              <a:rPr lang="vi-VN" sz="2000" dirty="0"/>
              <a:t>dio grada - Novi Vukovar s Borovim naseljem u nizini je lijeve obale Vuke</a:t>
            </a:r>
            <a:r>
              <a:rPr lang="vi-VN" sz="2000" dirty="0" smtClean="0"/>
              <a:t>.</a:t>
            </a:r>
            <a:endParaRPr lang="hr-HR" sz="2000" dirty="0" smtClean="0"/>
          </a:p>
          <a:p>
            <a:endParaRPr lang="hr-H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4797152"/>
            <a:ext cx="2926879" cy="188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81128"/>
            <a:ext cx="2517823" cy="188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5431947"/>
      </p:ext>
    </p:extLst>
  </p:cSld>
  <p:clrMapOvr>
    <a:masterClrMapping/>
  </p:clrMapOvr>
  <p:transition spd="slow" advTm="3149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Gradska naselja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U sklopu grada Vukovara nalaze se: Trpinjska </a:t>
            </a:r>
            <a:r>
              <a:rPr lang="hr-HR" sz="2400" dirty="0" err="1"/>
              <a:t>cest</a:t>
            </a:r>
            <a:r>
              <a:rPr lang="hr-HR" sz="2400" dirty="0"/>
              <a:t>,Borovo Naselje,Mitnica</a:t>
            </a:r>
            <a:r>
              <a:rPr lang="hr-HR" sz="2400" dirty="0" smtClean="0"/>
              <a:t>, </a:t>
            </a:r>
            <a:r>
              <a:rPr lang="hr-HR" sz="2400" dirty="0"/>
              <a:t>Petrova gora, Sajmište, </a:t>
            </a:r>
            <a:r>
              <a:rPr lang="hr-HR" sz="2400" dirty="0" err="1"/>
              <a:t>Supoderica</a:t>
            </a:r>
            <a:r>
              <a:rPr lang="hr-HR" sz="2400" dirty="0"/>
              <a:t>, </a:t>
            </a:r>
            <a:r>
              <a:rPr lang="hr-HR" sz="2400" dirty="0" err="1"/>
              <a:t>Lužac</a:t>
            </a:r>
            <a:r>
              <a:rPr lang="hr-HR" sz="2400" dirty="0"/>
              <a:t>, Centar (stara jezgra grada). </a:t>
            </a:r>
            <a:endParaRPr lang="hr-HR" sz="2400" dirty="0" smtClean="0"/>
          </a:p>
          <a:p>
            <a:r>
              <a:rPr lang="hr-HR" sz="2400" dirty="0"/>
              <a:t>Pod upravom grada Vukovara se nalaze i sela Lipovača, </a:t>
            </a:r>
            <a:r>
              <a:rPr lang="hr-HR" sz="2400" dirty="0" err="1"/>
              <a:t>Sotin</a:t>
            </a:r>
            <a:r>
              <a:rPr lang="hr-HR" sz="2400" dirty="0"/>
              <a:t> i </a:t>
            </a:r>
            <a:r>
              <a:rPr lang="hr-HR" sz="2400" dirty="0" err="1"/>
              <a:t>Jakobovac</a:t>
            </a:r>
            <a:r>
              <a:rPr lang="hr-HR" sz="2400" dirty="0"/>
              <a:t> (naselju pripada Ovčara).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8871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8011">
        <p14:honeycomb/>
      </p:transition>
    </mc:Choice>
    <mc:Fallback>
      <p:transition spd="slow" advTm="80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hr-HR" dirty="0" smtClean="0"/>
              <a:t>Stanovništvo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000" dirty="0"/>
              <a:t>Grad Vukovar, prema popisu 2001. godine, ima 31.670 stanovnika, te je drugi grad po veličini u županiji.</a:t>
            </a:r>
          </a:p>
          <a:p>
            <a:r>
              <a:rPr lang="vi-VN" sz="2000" dirty="0"/>
              <a:t>Prema narodnosti, većina stanovnika su Hrvati (57.5%), slijede ih Srbi (32,9%), Rusini (1,8%), te Mađari (1,2</a:t>
            </a:r>
            <a:r>
              <a:rPr lang="vi-VN" sz="2000" dirty="0" smtClean="0"/>
              <a:t>%).</a:t>
            </a:r>
            <a:endParaRPr lang="hr-HR" sz="20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12976"/>
            <a:ext cx="6768752" cy="311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8134356"/>
      </p:ext>
    </p:extLst>
  </p:cSld>
  <p:clrMapOvr>
    <a:masterClrMapping/>
  </p:clrMapOvr>
  <p:transition spd="slow" advTm="661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Poznate građevine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709160"/>
          </a:xfrm>
        </p:spPr>
        <p:txBody>
          <a:bodyPr>
            <a:normAutofit/>
          </a:bodyPr>
          <a:lstStyle/>
          <a:p>
            <a:r>
              <a:rPr lang="vi-VN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Vukovarski vodotoranj</a:t>
            </a:r>
            <a:r>
              <a:rPr lang="vi-VN" dirty="0"/>
              <a:t> izgrađen je 1968. </a:t>
            </a:r>
            <a:r>
              <a:rPr lang="vi-VN" dirty="0" smtClean="0"/>
              <a:t>godine</a:t>
            </a:r>
            <a:r>
              <a:rPr lang="hr-HR" dirty="0" smtClean="0"/>
              <a:t>.</a:t>
            </a:r>
          </a:p>
          <a:p>
            <a:r>
              <a:rPr lang="vi-VN" dirty="0" smtClean="0"/>
              <a:t>Visok </a:t>
            </a:r>
            <a:r>
              <a:rPr lang="vi-VN" dirty="0"/>
              <a:t>je 50 </a:t>
            </a:r>
            <a:r>
              <a:rPr lang="vi-VN" dirty="0" smtClean="0"/>
              <a:t>metara </a:t>
            </a:r>
            <a:r>
              <a:rPr lang="hr-HR" dirty="0" smtClean="0"/>
              <a:t>.</a:t>
            </a:r>
            <a:endParaRPr lang="hr-HR" dirty="0"/>
          </a:p>
          <a:p>
            <a:r>
              <a:rPr lang="hr-HR" dirty="0"/>
              <a:t>I</a:t>
            </a:r>
            <a:r>
              <a:rPr lang="vi-VN" dirty="0" smtClean="0"/>
              <a:t>zgradila </a:t>
            </a:r>
            <a:r>
              <a:rPr lang="vi-VN" dirty="0"/>
              <a:t>ga je zagrebačka tvrtka </a:t>
            </a:r>
            <a:r>
              <a:rPr lang="vi-VN" dirty="0" smtClean="0"/>
              <a:t>Hidrotehna</a:t>
            </a:r>
            <a:r>
              <a:rPr lang="hr-HR" dirty="0" smtClean="0"/>
              <a:t>.</a:t>
            </a:r>
          </a:p>
          <a:p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406" y="1772816"/>
            <a:ext cx="2976331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449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1156">
        <p:circle/>
      </p:transition>
    </mc:Choice>
    <mc:Fallback>
      <p:transition spd="slow" advTm="1115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Dvorac </a:t>
            </a:r>
            <a:r>
              <a:rPr lang="hr-HR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Eltz</a:t>
            </a:r>
            <a:r>
              <a:rPr lang="hr-HR" sz="2400" dirty="0"/>
              <a:t> je barokni dvorac smješten na obali Dunava u gradu Vukovaru. </a:t>
            </a:r>
            <a:endParaRPr lang="hr-HR" sz="2400" dirty="0" smtClean="0"/>
          </a:p>
          <a:p>
            <a:r>
              <a:rPr lang="hr-HR" sz="2400" dirty="0" smtClean="0"/>
              <a:t>Dvorac </a:t>
            </a:r>
            <a:r>
              <a:rPr lang="hr-HR" sz="2400" dirty="0"/>
              <a:t>je jedno od najznačajnijih djela barokno-klasicističke arhitekture kontinentalne Hrvatske</a:t>
            </a:r>
            <a:r>
              <a:rPr lang="hr-HR" sz="2400" dirty="0" smtClean="0"/>
              <a:t>.</a:t>
            </a:r>
          </a:p>
          <a:p>
            <a:r>
              <a:rPr lang="hr-HR" sz="2400" dirty="0" smtClean="0"/>
              <a:t> </a:t>
            </a:r>
            <a:r>
              <a:rPr lang="hr-HR" sz="2400" dirty="0"/>
              <a:t>Od 1968. u dvorcu je smješten Gradski muzej Vukovar.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241" y="4149080"/>
            <a:ext cx="291807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37891"/>
            <a:ext cx="3873978" cy="186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9832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535">
        <p:split orient="vert"/>
      </p:transition>
    </mc:Choice>
    <mc:Fallback>
      <p:transition spd="slow" advTm="1053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Hram Svetog Nikole </a:t>
            </a:r>
            <a:r>
              <a:rPr lang="hr-HR" sz="2400" dirty="0"/>
              <a:t>u Vukovaru u Hrvatskoj je pravoslavna crkva, koja pripada Eparhiji </a:t>
            </a:r>
            <a:r>
              <a:rPr lang="hr-HR" sz="2400" dirty="0" err="1"/>
              <a:t>osječkopoljskoj</a:t>
            </a:r>
            <a:r>
              <a:rPr lang="hr-HR" sz="2400" dirty="0"/>
              <a:t> i baranjskoj Srpske pravoslavne crkve i koja je posvećena blagdanu Prijenosa ostataka Svetog Nikole.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83996"/>
            <a:ext cx="3496444" cy="255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83996"/>
            <a:ext cx="3419872" cy="250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1429107"/>
      </p:ext>
    </p:extLst>
  </p:cSld>
  <p:clrMapOvr>
    <a:masterClrMapping/>
  </p:clrMapOvr>
  <p:transition spd="slow" advTm="498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Vukovarska bolnica </a:t>
            </a:r>
            <a:r>
              <a:rPr lang="hr-HR" sz="2400" dirty="0"/>
              <a:t>uvriježeni je naziv za današnju Opću županijsku bolnicu Vukovar</a:t>
            </a:r>
            <a:r>
              <a:rPr lang="hr-HR" sz="2400" dirty="0" smtClean="0"/>
              <a:t>. </a:t>
            </a:r>
          </a:p>
          <a:p>
            <a:r>
              <a:rPr lang="hr-HR" sz="2400" dirty="0" smtClean="0"/>
              <a:t>Jedan </a:t>
            </a:r>
            <a:r>
              <a:rPr lang="hr-HR" sz="2400" dirty="0"/>
              <a:t>je od poznatijih simbola stradanja grada Vukovara i njegovih stanovnika iz vremena oružane velikosrpske agresije s početka 1990-ih.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20226"/>
            <a:ext cx="249627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25144"/>
            <a:ext cx="2579440" cy="193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8943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1776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8071">
        <p14:doors dir="vert"/>
      </p:transition>
    </mc:Choice>
    <mc:Fallback>
      <p:transition spd="slow" advTm="80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1.1|1.1|1.1|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4|1.8|2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1|1.4|1.9|4.6|2.6|1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|1.9|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9|4.9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4|1.8|2|5.9|5.6|7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3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|1.5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|2.7|1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2.4|1.6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4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|2.8|1|1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h">
  <a:themeElements>
    <a:clrScheme name="Vrh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h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rh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108</TotalTime>
  <Words>670</Words>
  <Application>Microsoft Office PowerPoint</Application>
  <PresentationFormat>Prikaz na zaslonu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Vrh</vt:lpstr>
      <vt:lpstr>Vukovar</vt:lpstr>
      <vt:lpstr>Ime</vt:lpstr>
      <vt:lpstr>Smještaj</vt:lpstr>
      <vt:lpstr>Gradska naselja</vt:lpstr>
      <vt:lpstr>Stanovništvo</vt:lpstr>
      <vt:lpstr>Poznate građevine</vt:lpstr>
      <vt:lpstr>PowerPointova prezentacija</vt:lpstr>
      <vt:lpstr>PowerPointova prezentacija</vt:lpstr>
      <vt:lpstr>PowerPointova prezentacija</vt:lpstr>
      <vt:lpstr>Vučedol</vt:lpstr>
      <vt:lpstr>Vučedolska golubica</vt:lpstr>
      <vt:lpstr>Vukovar u Domovinskom ratu i danas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Vukovar</dc:title>
  <dc:creator>učenik</dc:creator>
  <cp:lastModifiedBy>ucenik</cp:lastModifiedBy>
  <cp:revision>13</cp:revision>
  <dcterms:created xsi:type="dcterms:W3CDTF">2016-11-10T13:35:44Z</dcterms:created>
  <dcterms:modified xsi:type="dcterms:W3CDTF">2016-11-18T10:46:39Z</dcterms:modified>
</cp:coreProperties>
</file>