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91" r:id="rId17"/>
    <p:sldId id="273" r:id="rId18"/>
    <p:sldId id="274" r:id="rId19"/>
    <p:sldId id="275" r:id="rId20"/>
    <p:sldId id="276" r:id="rId21"/>
    <p:sldId id="297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89" r:id="rId31"/>
    <p:sldId id="292" r:id="rId32"/>
    <p:sldId id="293" r:id="rId33"/>
    <p:sldId id="294" r:id="rId34"/>
    <p:sldId id="295" r:id="rId35"/>
    <p:sldId id="296" r:id="rId36"/>
    <p:sldId id="299" r:id="rId37"/>
    <p:sldId id="300" r:id="rId38"/>
    <p:sldId id="302" r:id="rId39"/>
    <p:sldId id="304" r:id="rId40"/>
    <p:sldId id="313" r:id="rId41"/>
    <p:sldId id="305" r:id="rId42"/>
    <p:sldId id="314" r:id="rId43"/>
    <p:sldId id="306" r:id="rId44"/>
    <p:sldId id="307" r:id="rId45"/>
    <p:sldId id="308" r:id="rId46"/>
    <p:sldId id="309" r:id="rId47"/>
    <p:sldId id="310" r:id="rId4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0" autoAdjust="0"/>
    <p:restoredTop sz="94660"/>
  </p:normalViewPr>
  <p:slideViewPr>
    <p:cSldViewPr>
      <p:cViewPr varScale="1">
        <p:scale>
          <a:sx n="86" d="100"/>
          <a:sy n="86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FB1E-5E31-41A9-8476-1EE629EF484B}" type="datetimeFigureOut">
              <a:rPr lang="hr-HR" smtClean="0"/>
              <a:pPr/>
              <a:t>23.1.2019.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C2AB-8FA3-4C53-B4DE-9ACF702654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FB1E-5E31-41A9-8476-1EE629EF484B}" type="datetimeFigureOut">
              <a:rPr lang="hr-HR" smtClean="0"/>
              <a:pPr/>
              <a:t>23.1.2019.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C2AB-8FA3-4C53-B4DE-9ACF702654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FB1E-5E31-41A9-8476-1EE629EF484B}" type="datetimeFigureOut">
              <a:rPr lang="hr-HR" smtClean="0"/>
              <a:pPr/>
              <a:t>23.1.2019.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C2AB-8FA3-4C53-B4DE-9ACF702654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FB1E-5E31-41A9-8476-1EE629EF484B}" type="datetimeFigureOut">
              <a:rPr lang="hr-HR" smtClean="0"/>
              <a:pPr/>
              <a:t>23.1.2019.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C2AB-8FA3-4C53-B4DE-9ACF702654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FB1E-5E31-41A9-8476-1EE629EF484B}" type="datetimeFigureOut">
              <a:rPr lang="hr-HR" smtClean="0"/>
              <a:pPr/>
              <a:t>23.1.2019.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C2AB-8FA3-4C53-B4DE-9ACF702654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FB1E-5E31-41A9-8476-1EE629EF484B}" type="datetimeFigureOut">
              <a:rPr lang="hr-HR" smtClean="0"/>
              <a:pPr/>
              <a:t>23.1.2019.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C2AB-8FA3-4C53-B4DE-9ACF702654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FB1E-5E31-41A9-8476-1EE629EF484B}" type="datetimeFigureOut">
              <a:rPr lang="hr-HR" smtClean="0"/>
              <a:pPr/>
              <a:t>23.1.2019.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C2AB-8FA3-4C53-B4DE-9ACF702654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FB1E-5E31-41A9-8476-1EE629EF484B}" type="datetimeFigureOut">
              <a:rPr lang="hr-HR" smtClean="0"/>
              <a:pPr/>
              <a:t>23.1.2019.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C2AB-8FA3-4C53-B4DE-9ACF702654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FB1E-5E31-41A9-8476-1EE629EF484B}" type="datetimeFigureOut">
              <a:rPr lang="hr-HR" smtClean="0"/>
              <a:pPr/>
              <a:t>23.1.2019.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C2AB-8FA3-4C53-B4DE-9ACF702654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FB1E-5E31-41A9-8476-1EE629EF484B}" type="datetimeFigureOut">
              <a:rPr lang="hr-HR" smtClean="0"/>
              <a:pPr/>
              <a:t>23.1.2019.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C2AB-8FA3-4C53-B4DE-9ACF702654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FB1E-5E31-41A9-8476-1EE629EF484B}" type="datetimeFigureOut">
              <a:rPr lang="hr-HR" smtClean="0"/>
              <a:pPr/>
              <a:t>23.1.2019.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C2AB-8FA3-4C53-B4DE-9ACF702654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FB1E-5E31-41A9-8476-1EE629EF484B}" type="datetimeFigureOut">
              <a:rPr lang="hr-HR" smtClean="0"/>
              <a:pPr/>
              <a:t>23.1.2019.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4C2AB-8FA3-4C53-B4DE-9ACF7026547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hr.wikipedia.org/wiki/Odjevni_predmet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emf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ČAROBNA VRATA 1. c</a:t>
            </a:r>
            <a:br>
              <a:rPr lang="hr-HR" dirty="0" smtClean="0"/>
            </a:br>
            <a:r>
              <a:rPr lang="hr-HR" dirty="0" smtClean="0"/>
              <a:t>1. polugodište 2018. /2019.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Urednici: učiteljica Snježana Horvat i učenici 1. c razreda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9004 manja.jpg"/>
          <p:cNvPicPr>
            <a:picLocks noChangeAspect="1"/>
          </p:cNvPicPr>
          <p:nvPr/>
        </p:nvPicPr>
        <p:blipFill>
          <a:blip r:embed="rId2" cstate="print"/>
          <a:srcRect l="8017" t="29000" r="6617" b="19550"/>
          <a:stretch>
            <a:fillRect/>
          </a:stretch>
        </p:blipFill>
        <p:spPr>
          <a:xfrm>
            <a:off x="251520" y="1556792"/>
            <a:ext cx="5019985" cy="403244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 descr="IMG_9027 manja.jpg"/>
          <p:cNvPicPr>
            <a:picLocks noChangeAspect="1"/>
          </p:cNvPicPr>
          <p:nvPr/>
        </p:nvPicPr>
        <p:blipFill>
          <a:blip r:embed="rId3" cstate="print"/>
          <a:srcRect l="12215" t="10101" r="16414" b="8001"/>
          <a:stretch>
            <a:fillRect/>
          </a:stretch>
        </p:blipFill>
        <p:spPr>
          <a:xfrm>
            <a:off x="5436096" y="1268760"/>
            <a:ext cx="3248667" cy="496855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1187624" y="26064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                     </a:t>
            </a:r>
            <a:r>
              <a:rPr lang="hr-HR" sz="2000" dirty="0" smtClean="0"/>
              <a:t>Šuma puna boja…</a:t>
            </a:r>
            <a:endParaRPr lang="hr-HR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55 manja.jpg"/>
          <p:cNvPicPr>
            <a:picLocks noChangeAspect="1"/>
          </p:cNvPicPr>
          <p:nvPr/>
        </p:nvPicPr>
        <p:blipFill>
          <a:blip r:embed="rId2" cstate="print"/>
          <a:srcRect l="2419" t="36870" r="4665" b="14301"/>
          <a:stretch>
            <a:fillRect/>
          </a:stretch>
        </p:blipFill>
        <p:spPr>
          <a:xfrm>
            <a:off x="1187624" y="1124744"/>
            <a:ext cx="6624736" cy="464015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kstniOkvir 2"/>
          <p:cNvSpPr txBox="1"/>
          <p:nvPr/>
        </p:nvSpPr>
        <p:spPr>
          <a:xfrm>
            <a:off x="1763688" y="18864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                    </a:t>
            </a:r>
            <a:r>
              <a:rPr lang="hr-HR" sz="2000" dirty="0" smtClean="0"/>
              <a:t>Žirovi</a:t>
            </a:r>
            <a:endParaRPr lang="hr-HR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75 manja.jpg"/>
          <p:cNvPicPr>
            <a:picLocks noChangeAspect="1"/>
          </p:cNvPicPr>
          <p:nvPr/>
        </p:nvPicPr>
        <p:blipFill>
          <a:blip r:embed="rId2" cstate="print"/>
          <a:srcRect l="3819" t="24800" r="3819" b="18501"/>
          <a:stretch>
            <a:fillRect/>
          </a:stretch>
        </p:blipFill>
        <p:spPr>
          <a:xfrm>
            <a:off x="1547664" y="1196752"/>
            <a:ext cx="6120680" cy="5007830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kstniOkvir 2"/>
          <p:cNvSpPr txBox="1"/>
          <p:nvPr/>
        </p:nvSpPr>
        <p:spPr>
          <a:xfrm>
            <a:off x="1619672" y="260648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                           Ježevi šumom lutaju u susret…</a:t>
            </a:r>
            <a:endParaRPr lang="hr-HR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293 manja.jpg"/>
          <p:cNvPicPr>
            <a:picLocks noChangeAspect="1"/>
          </p:cNvPicPr>
          <p:nvPr/>
        </p:nvPicPr>
        <p:blipFill>
          <a:blip r:embed="rId2" cstate="print"/>
          <a:srcRect l="3819" t="2751" r="13615" b="2751"/>
          <a:stretch>
            <a:fillRect/>
          </a:stretch>
        </p:blipFill>
        <p:spPr>
          <a:xfrm>
            <a:off x="2555776" y="620688"/>
            <a:ext cx="3537994" cy="5396939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2195736" y="18864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</a:t>
            </a:r>
            <a:r>
              <a:rPr lang="hr-HR" sz="2000" dirty="0" smtClean="0"/>
              <a:t>…ježevima iz druge priče</a:t>
            </a:r>
            <a:endParaRPr lang="hr-HR" sz="20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1907704" y="6237312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                </a:t>
            </a:r>
            <a:r>
              <a:rPr lang="hr-HR" sz="1400" dirty="0" smtClean="0"/>
              <a:t>         radili </a:t>
            </a:r>
            <a:r>
              <a:rPr lang="hr-HR" sz="1400" dirty="0" smtClean="0"/>
              <a:t>s učiteljicom </a:t>
            </a:r>
            <a:r>
              <a:rPr lang="hr-HR" sz="1400" dirty="0" err="1" smtClean="0"/>
              <a:t>Anamariom</a:t>
            </a:r>
            <a:r>
              <a:rPr lang="hr-HR" sz="1400" dirty="0" smtClean="0"/>
              <a:t> </a:t>
            </a:r>
            <a:r>
              <a:rPr lang="hr-HR" sz="1400" dirty="0" err="1" smtClean="0"/>
              <a:t>Gegić</a:t>
            </a:r>
            <a:endParaRPr lang="hr-HR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89 manja.jpg"/>
          <p:cNvPicPr>
            <a:picLocks noChangeAspect="1"/>
          </p:cNvPicPr>
          <p:nvPr/>
        </p:nvPicPr>
        <p:blipFill>
          <a:blip r:embed="rId2" cstate="print"/>
          <a:srcRect l="1020" t="34250" r="1020" b="6951"/>
          <a:stretch>
            <a:fillRect/>
          </a:stretch>
        </p:blipFill>
        <p:spPr>
          <a:xfrm>
            <a:off x="1187624" y="1124744"/>
            <a:ext cx="6588731" cy="5270986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kstniOkvir 2"/>
          <p:cNvSpPr txBox="1"/>
          <p:nvPr/>
        </p:nvSpPr>
        <p:spPr>
          <a:xfrm>
            <a:off x="1259632" y="476672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</a:t>
            </a:r>
            <a:r>
              <a:rPr lang="hr-HR" sz="2000" dirty="0" smtClean="0"/>
              <a:t>Jesen je uz pomoć čarobnog kista obojila lišće… </a:t>
            </a:r>
            <a:endParaRPr lang="hr-HR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250 manja.jpg"/>
          <p:cNvPicPr>
            <a:picLocks noChangeAspect="1"/>
          </p:cNvPicPr>
          <p:nvPr/>
        </p:nvPicPr>
        <p:blipFill>
          <a:blip r:embed="rId2" cstate="print"/>
          <a:srcRect l="12215" t="21650" r="6617" b="6951"/>
          <a:stretch>
            <a:fillRect/>
          </a:stretch>
        </p:blipFill>
        <p:spPr>
          <a:xfrm>
            <a:off x="1907704" y="260648"/>
            <a:ext cx="4896544" cy="5740776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kstniOkvir 2"/>
          <p:cNvSpPr txBox="1"/>
          <p:nvPr/>
        </p:nvSpPr>
        <p:spPr>
          <a:xfrm>
            <a:off x="971600" y="6309320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                                       </a:t>
            </a:r>
            <a:r>
              <a:rPr lang="hr-HR" sz="1400" dirty="0" smtClean="0"/>
              <a:t>          radili </a:t>
            </a:r>
            <a:r>
              <a:rPr lang="hr-HR" sz="1400" dirty="0" smtClean="0"/>
              <a:t>s učiteljicom </a:t>
            </a:r>
            <a:r>
              <a:rPr lang="hr-HR" sz="1400" dirty="0" err="1" smtClean="0"/>
              <a:t>Anamariom</a:t>
            </a:r>
            <a:r>
              <a:rPr lang="hr-HR" sz="1400" dirty="0" smtClean="0"/>
              <a:t> </a:t>
            </a:r>
            <a:r>
              <a:rPr lang="hr-HR" sz="1400" dirty="0" err="1" smtClean="0"/>
              <a:t>Gegić</a:t>
            </a:r>
            <a:endParaRPr lang="hr-HR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www.kazaliste-tresnja.hr/wp-content/uploads/2018/07/Trnoruzica-01.10.-527-1440x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445072" cy="49685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Pravokutnik 2"/>
          <p:cNvSpPr/>
          <p:nvPr/>
        </p:nvSpPr>
        <p:spPr>
          <a:xfrm>
            <a:off x="2286000" y="188640"/>
            <a:ext cx="48062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                           </a:t>
            </a:r>
          </a:p>
          <a:p>
            <a:r>
              <a:rPr lang="hr-HR" dirty="0" smtClean="0"/>
              <a:t>                           </a:t>
            </a:r>
            <a:r>
              <a:rPr lang="hr-HR" sz="2000" dirty="0" smtClean="0"/>
              <a:t>Kazališna grupa</a:t>
            </a:r>
          </a:p>
          <a:p>
            <a:r>
              <a:rPr lang="hr-HR" sz="2000" dirty="0" smtClean="0"/>
              <a:t>     Kazalište Trešnja– predstava: </a:t>
            </a:r>
            <a:r>
              <a:rPr lang="hr-HR" sz="2000" dirty="0" err="1" smtClean="0"/>
              <a:t>Trnoružica</a:t>
            </a:r>
            <a:endParaRPr lang="hr-HR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G_9044 manja.jpg"/>
          <p:cNvPicPr>
            <a:picLocks noChangeAspect="1"/>
          </p:cNvPicPr>
          <p:nvPr/>
        </p:nvPicPr>
        <p:blipFill>
          <a:blip r:embed="rId2" cstate="print"/>
          <a:srcRect t="1050" r="640"/>
          <a:stretch>
            <a:fillRect/>
          </a:stretch>
        </p:blipFill>
        <p:spPr>
          <a:xfrm>
            <a:off x="395536" y="620688"/>
            <a:ext cx="2671280" cy="35456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Slika 4" descr="IMG_9047 man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636912"/>
            <a:ext cx="2572586" cy="3428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Slika 5" descr="IMG_9049 man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268760"/>
            <a:ext cx="3004972" cy="40050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032 manja.jpg"/>
          <p:cNvPicPr>
            <a:picLocks noChangeAspect="1"/>
          </p:cNvPicPr>
          <p:nvPr/>
        </p:nvPicPr>
        <p:blipFill>
          <a:blip r:embed="rId2" cstate="print"/>
          <a:srcRect l="6617" t="12201" r="3819" b="11150"/>
          <a:stretch>
            <a:fillRect/>
          </a:stretch>
        </p:blipFill>
        <p:spPr>
          <a:xfrm>
            <a:off x="1907704" y="548680"/>
            <a:ext cx="5184576" cy="591365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Legenda o nastanku hrvatskog grba…</a:t>
            </a:r>
            <a:endParaRPr lang="hr-HR" dirty="0"/>
          </a:p>
        </p:txBody>
      </p:sp>
      <p:pic>
        <p:nvPicPr>
          <p:cNvPr id="5" name="Rezervirano mjesto sadržaja 4" descr="IMG_9065 man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943" t="10860" r="3514"/>
          <a:stretch>
            <a:fillRect/>
          </a:stretch>
        </p:blipFill>
        <p:spPr>
          <a:xfrm>
            <a:off x="4211960" y="692696"/>
            <a:ext cx="4248472" cy="570054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vi-VN" dirty="0" smtClean="0"/>
              <a:t>Za kralja Stjepana Držislava veže se legenda o nastanku hrvatskog grba. Legenda kaže da je kralj Držislav dosta ratovao s Mlečanima koji su htjeli osvojiti hrvatsku obalu Jadrana. </a:t>
            </a:r>
            <a:r>
              <a:rPr lang="hr-HR" dirty="0" smtClean="0"/>
              <a:t>U</a:t>
            </a:r>
            <a:r>
              <a:rPr lang="vi-VN" dirty="0" smtClean="0"/>
              <a:t> jednom takvom ratu kralj je pao u mletačko ropstvo i bio bačen u zatvor u Veneciji. Mletački dužd Petar II. Orseolo dočuo je nakon nekog vremena da kralj Držislav dobro igra šah. Zato mu je uputio sljedeći izazov: ako ga u tri partije šaha pobijedi, bit će oslobođen i može se vratiti u svoju zemlju. Kralj Držislav je prihvatio izazov i u sve tri partije pobijedio mletačkoga dužda. Dužd je održao riječ i kralj se mogao vratiti kući. Držislav je tada iz zahvalnosti u sjećanje na taj trenutak uzeo šahovsku ploču kao svoj grb i grb svoga naroda. Taj grb ostao je do danas.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44 manja.jpg"/>
          <p:cNvPicPr>
            <a:picLocks noChangeAspect="1"/>
          </p:cNvPicPr>
          <p:nvPr/>
        </p:nvPicPr>
        <p:blipFill>
          <a:blip r:embed="rId2" cstate="print"/>
          <a:srcRect t="12355" r="-447" b="7339"/>
          <a:stretch>
            <a:fillRect/>
          </a:stretch>
        </p:blipFill>
        <p:spPr>
          <a:xfrm>
            <a:off x="1691680" y="332656"/>
            <a:ext cx="5783904" cy="6163177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094 manja.jpg"/>
          <p:cNvPicPr>
            <a:picLocks noChangeAspect="1"/>
          </p:cNvPicPr>
          <p:nvPr/>
        </p:nvPicPr>
        <p:blipFill>
          <a:blip r:embed="rId2" cstate="print"/>
          <a:srcRect l="15014" t="5901" r="22011" b="2751"/>
          <a:stretch>
            <a:fillRect/>
          </a:stretch>
        </p:blipFill>
        <p:spPr>
          <a:xfrm>
            <a:off x="395536" y="1052736"/>
            <a:ext cx="2830659" cy="547260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niOkvir 2"/>
          <p:cNvSpPr txBox="1"/>
          <p:nvPr/>
        </p:nvSpPr>
        <p:spPr>
          <a:xfrm>
            <a:off x="755576" y="26064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                                  </a:t>
            </a:r>
            <a:r>
              <a:rPr lang="hr-HR" sz="2000" dirty="0" smtClean="0"/>
              <a:t>Kišobran za dvoje…</a:t>
            </a:r>
            <a:endParaRPr lang="hr-HR" sz="2000" dirty="0"/>
          </a:p>
        </p:txBody>
      </p:sp>
      <p:pic>
        <p:nvPicPr>
          <p:cNvPr id="4" name="Slika 3" descr="IMG_9095 manja.jpg"/>
          <p:cNvPicPr>
            <a:picLocks noChangeAspect="1"/>
          </p:cNvPicPr>
          <p:nvPr/>
        </p:nvPicPr>
        <p:blipFill>
          <a:blip r:embed="rId3" cstate="print"/>
          <a:srcRect l="41604" t="37400" r="-380" b="33200"/>
          <a:stretch>
            <a:fillRect/>
          </a:stretch>
        </p:blipFill>
        <p:spPr>
          <a:xfrm>
            <a:off x="3419872" y="1052736"/>
            <a:ext cx="2592288" cy="172819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Slika 4" descr="IMG_9096 manja.jpg"/>
          <p:cNvPicPr>
            <a:picLocks noChangeAspect="1"/>
          </p:cNvPicPr>
          <p:nvPr/>
        </p:nvPicPr>
        <p:blipFill>
          <a:blip r:embed="rId4" cstate="print"/>
          <a:srcRect l="3819" t="24800" r="6617" b="27950"/>
          <a:stretch>
            <a:fillRect/>
          </a:stretch>
        </p:blipFill>
        <p:spPr>
          <a:xfrm>
            <a:off x="3419872" y="2924944"/>
            <a:ext cx="2622691" cy="184408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Slika 5" descr="IMG_9097 manja.jpg"/>
          <p:cNvPicPr>
            <a:picLocks noChangeAspect="1"/>
          </p:cNvPicPr>
          <p:nvPr/>
        </p:nvPicPr>
        <p:blipFill>
          <a:blip r:embed="rId5" cstate="print"/>
          <a:srcRect l="5218" t="25850" r="8017" b="31100"/>
          <a:stretch>
            <a:fillRect/>
          </a:stretch>
        </p:blipFill>
        <p:spPr>
          <a:xfrm>
            <a:off x="3419872" y="4869160"/>
            <a:ext cx="2592288" cy="171425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Slika 6" descr="IMG_9098 manja.jpg"/>
          <p:cNvPicPr>
            <a:picLocks noChangeAspect="1"/>
          </p:cNvPicPr>
          <p:nvPr/>
        </p:nvPicPr>
        <p:blipFill>
          <a:blip r:embed="rId6" cstate="print"/>
          <a:srcRect l="2419" t="23750" r="2420" b="27950"/>
          <a:stretch>
            <a:fillRect/>
          </a:stretch>
        </p:blipFill>
        <p:spPr>
          <a:xfrm>
            <a:off x="6228184" y="1844824"/>
            <a:ext cx="2661165" cy="18002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Slika 7" descr="IMG_9099 manja.jpg"/>
          <p:cNvPicPr>
            <a:picLocks noChangeAspect="1"/>
          </p:cNvPicPr>
          <p:nvPr/>
        </p:nvPicPr>
        <p:blipFill>
          <a:blip r:embed="rId7" cstate="print"/>
          <a:srcRect l="3819" t="25850" r="6618" b="30050"/>
          <a:stretch>
            <a:fillRect/>
          </a:stretch>
        </p:blipFill>
        <p:spPr>
          <a:xfrm>
            <a:off x="6228184" y="4077072"/>
            <a:ext cx="2633435" cy="172819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Kravata- hrvatski nacionalni simbol</a:t>
            </a:r>
            <a:endParaRPr lang="hr-HR" sz="28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3563888" y="1794520"/>
            <a:ext cx="5400600" cy="4514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400" dirty="0" smtClean="0">
                <a:latin typeface="Calibri" pitchFamily="34" charset="0"/>
              </a:rPr>
              <a:t>     </a:t>
            </a:r>
            <a:r>
              <a:rPr lang="vi-VN" sz="2400" dirty="0" smtClean="0">
                <a:latin typeface="Calibri" pitchFamily="34" charset="0"/>
              </a:rPr>
              <a:t>Kravata je</a:t>
            </a:r>
            <a:r>
              <a:rPr lang="hr-HR" sz="2400" dirty="0" smtClean="0">
                <a:latin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</a:rPr>
              <a:t>dekorativni </a:t>
            </a:r>
            <a:r>
              <a:rPr lang="hr-HR" sz="2400" dirty="0" smtClean="0">
                <a:latin typeface="Calibri" pitchFamily="34" charset="0"/>
              </a:rPr>
              <a:t>odjevni</a:t>
            </a:r>
            <a:r>
              <a:rPr lang="vi-VN" sz="2400" dirty="0" smtClean="0">
                <a:latin typeface="Calibri" pitchFamily="34" charset="0"/>
                <a:hlinkClick r:id="rId2" tooltip="Odjevni predmet"/>
              </a:rPr>
              <a:t> </a:t>
            </a:r>
            <a:r>
              <a:rPr lang="hr-HR" sz="2400" dirty="0" smtClean="0">
                <a:latin typeface="Calibri" pitchFamily="34" charset="0"/>
              </a:rPr>
              <a:t>predmet</a:t>
            </a:r>
            <a:r>
              <a:rPr lang="vi-VN" sz="2400" dirty="0" smtClean="0">
                <a:latin typeface="Calibri" pitchFamily="34" charset="0"/>
              </a:rPr>
              <a:t>, oblika vrpce, koji se nosi oko </a:t>
            </a:r>
            <a:r>
              <a:rPr lang="hr-HR" sz="2400" dirty="0" smtClean="0">
                <a:latin typeface="Calibri" pitchFamily="34" charset="0"/>
              </a:rPr>
              <a:t>vrata</a:t>
            </a:r>
            <a:r>
              <a:rPr lang="vi-VN" sz="2400" dirty="0" smtClean="0">
                <a:latin typeface="Calibri" pitchFamily="34" charset="0"/>
              </a:rPr>
              <a:t> provučen ispod ovratnika </a:t>
            </a:r>
            <a:r>
              <a:rPr lang="hr-HR" sz="2400" dirty="0" smtClean="0">
                <a:latin typeface="Calibri" pitchFamily="34" charset="0"/>
              </a:rPr>
              <a:t>košulje</a:t>
            </a:r>
            <a:r>
              <a:rPr lang="vi-VN" sz="2400" dirty="0" smtClean="0">
                <a:latin typeface="Calibri" pitchFamily="34" charset="0"/>
              </a:rPr>
              <a:t>, izrađen od </a:t>
            </a:r>
            <a:r>
              <a:rPr lang="hr-HR" sz="2400" dirty="0" smtClean="0">
                <a:latin typeface="Calibri" pitchFamily="34" charset="0"/>
              </a:rPr>
              <a:t>svile</a:t>
            </a:r>
            <a:r>
              <a:rPr lang="vi-VN" sz="2400" dirty="0" smtClean="0">
                <a:latin typeface="Calibri" pitchFamily="34" charset="0"/>
              </a:rPr>
              <a:t> ili nekog drugog platna. Kravata</a:t>
            </a:r>
            <a:r>
              <a:rPr lang="hr-HR" sz="2400" dirty="0" smtClean="0">
                <a:latin typeface="Calibri" pitchFamily="34" charset="0"/>
              </a:rPr>
              <a:t> se smatra izvornim hrvatskim proizvodom. </a:t>
            </a:r>
          </a:p>
        </p:txBody>
      </p:sp>
      <p:pic>
        <p:nvPicPr>
          <p:cNvPr id="27656" name="Picture 8" descr="Slikovni rezultat za kravat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31571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102 manja.jpg"/>
          <p:cNvPicPr>
            <a:picLocks noChangeAspect="1"/>
          </p:cNvPicPr>
          <p:nvPr/>
        </p:nvPicPr>
        <p:blipFill>
          <a:blip r:embed="rId2" cstate="print"/>
          <a:srcRect l="5218" t="10101" r="15014" b="2751"/>
          <a:stretch>
            <a:fillRect/>
          </a:stretch>
        </p:blipFill>
        <p:spPr>
          <a:xfrm>
            <a:off x="251520" y="1556792"/>
            <a:ext cx="3115430" cy="45365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kstniOkvir 2"/>
          <p:cNvSpPr txBox="1"/>
          <p:nvPr/>
        </p:nvSpPr>
        <p:spPr>
          <a:xfrm>
            <a:off x="755576" y="332656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           </a:t>
            </a:r>
            <a:r>
              <a:rPr lang="hr-HR" sz="2000" dirty="0" smtClean="0"/>
              <a:t>Umjetničke kravate 1. c razreda…</a:t>
            </a:r>
            <a:endParaRPr lang="hr-HR" sz="2000" dirty="0"/>
          </a:p>
        </p:txBody>
      </p:sp>
      <p:pic>
        <p:nvPicPr>
          <p:cNvPr id="4" name="Slika 3" descr="IMG_9104 manja.jpg"/>
          <p:cNvPicPr>
            <a:picLocks noChangeAspect="1"/>
          </p:cNvPicPr>
          <p:nvPr/>
        </p:nvPicPr>
        <p:blipFill>
          <a:blip r:embed="rId3" cstate="print"/>
          <a:srcRect l="6618" t="8001" r="19212"/>
          <a:stretch>
            <a:fillRect/>
          </a:stretch>
        </p:blipFill>
        <p:spPr>
          <a:xfrm>
            <a:off x="3491880" y="1556792"/>
            <a:ext cx="2771063" cy="4581128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IMG_9105 manja.jpg"/>
          <p:cNvPicPr>
            <a:picLocks noChangeAspect="1"/>
          </p:cNvPicPr>
          <p:nvPr/>
        </p:nvPicPr>
        <p:blipFill>
          <a:blip r:embed="rId4" cstate="print"/>
          <a:srcRect l="16414" t="14300" r="20612"/>
          <a:stretch>
            <a:fillRect/>
          </a:stretch>
        </p:blipFill>
        <p:spPr>
          <a:xfrm>
            <a:off x="6444208" y="1556792"/>
            <a:ext cx="2520280" cy="4571211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107 manja.jpg"/>
          <p:cNvPicPr>
            <a:picLocks noChangeAspect="1"/>
          </p:cNvPicPr>
          <p:nvPr/>
        </p:nvPicPr>
        <p:blipFill>
          <a:blip r:embed="rId2" cstate="print"/>
          <a:srcRect l="20612" t="11151" r="20612" b="8001"/>
          <a:stretch>
            <a:fillRect/>
          </a:stretch>
        </p:blipFill>
        <p:spPr>
          <a:xfrm>
            <a:off x="467544" y="1340768"/>
            <a:ext cx="2395902" cy="4392488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 descr="IMG_9108 manja.jpg"/>
          <p:cNvPicPr>
            <a:picLocks noChangeAspect="1"/>
          </p:cNvPicPr>
          <p:nvPr/>
        </p:nvPicPr>
        <p:blipFill>
          <a:blip r:embed="rId3" cstate="print"/>
          <a:srcRect l="13994" t="13650" r="10436" b="3401"/>
          <a:stretch>
            <a:fillRect/>
          </a:stretch>
        </p:blipFill>
        <p:spPr>
          <a:xfrm>
            <a:off x="3059832" y="1340768"/>
            <a:ext cx="3002460" cy="4392488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 descr="IMG_9109 manja.jpg"/>
          <p:cNvPicPr>
            <a:picLocks noChangeAspect="1"/>
          </p:cNvPicPr>
          <p:nvPr/>
        </p:nvPicPr>
        <p:blipFill>
          <a:blip r:embed="rId4" cstate="print"/>
          <a:srcRect l="13615" t="12201" r="23411" b="4851"/>
          <a:stretch>
            <a:fillRect/>
          </a:stretch>
        </p:blipFill>
        <p:spPr>
          <a:xfrm>
            <a:off x="6300192" y="1340768"/>
            <a:ext cx="2520280" cy="4424491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110 manja.jpg"/>
          <p:cNvPicPr>
            <a:picLocks noChangeAspect="1"/>
          </p:cNvPicPr>
          <p:nvPr/>
        </p:nvPicPr>
        <p:blipFill>
          <a:blip r:embed="rId2" cstate="print"/>
          <a:srcRect l="27609" t="8001" r="13614" b="16400"/>
          <a:stretch>
            <a:fillRect/>
          </a:stretch>
        </p:blipFill>
        <p:spPr>
          <a:xfrm>
            <a:off x="755576" y="1052736"/>
            <a:ext cx="3024336" cy="5184576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 descr="IMG_9111 manja.jpg"/>
          <p:cNvPicPr>
            <a:picLocks noChangeAspect="1"/>
          </p:cNvPicPr>
          <p:nvPr/>
        </p:nvPicPr>
        <p:blipFill>
          <a:blip r:embed="rId3" cstate="print"/>
          <a:srcRect l="8017" t="1701" r="13615" b="6951"/>
          <a:stretch>
            <a:fillRect/>
          </a:stretch>
        </p:blipFill>
        <p:spPr>
          <a:xfrm>
            <a:off x="4572000" y="1091312"/>
            <a:ext cx="3312368" cy="5146000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112 manja.jpg"/>
          <p:cNvPicPr>
            <a:picLocks noChangeAspect="1"/>
          </p:cNvPicPr>
          <p:nvPr/>
        </p:nvPicPr>
        <p:blipFill>
          <a:blip r:embed="rId2" cstate="print"/>
          <a:srcRect l="2419" t="10101" r="9416" b="10100"/>
          <a:stretch>
            <a:fillRect/>
          </a:stretch>
        </p:blipFill>
        <p:spPr>
          <a:xfrm>
            <a:off x="683568" y="1916832"/>
            <a:ext cx="3456384" cy="4169607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 descr="IMG_9113 manja.jpg"/>
          <p:cNvPicPr>
            <a:picLocks noChangeAspect="1"/>
          </p:cNvPicPr>
          <p:nvPr/>
        </p:nvPicPr>
        <p:blipFill>
          <a:blip r:embed="rId3" cstate="print"/>
          <a:srcRect l="9416" t="27950" r="16414" b="5901"/>
          <a:stretch>
            <a:fillRect/>
          </a:stretch>
        </p:blipFill>
        <p:spPr>
          <a:xfrm>
            <a:off x="4716016" y="1556792"/>
            <a:ext cx="3456384" cy="4108532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240 manja.jpg"/>
          <p:cNvPicPr>
            <a:picLocks noChangeAspect="1"/>
          </p:cNvPicPr>
          <p:nvPr/>
        </p:nvPicPr>
        <p:blipFill>
          <a:blip r:embed="rId2" cstate="print"/>
          <a:srcRect r="-759" b="37400"/>
          <a:stretch>
            <a:fillRect/>
          </a:stretch>
        </p:blipFill>
        <p:spPr>
          <a:xfrm>
            <a:off x="467544" y="2276872"/>
            <a:ext cx="4695473" cy="388809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TekstniOkvir 2"/>
          <p:cNvSpPr txBox="1"/>
          <p:nvPr/>
        </p:nvSpPr>
        <p:spPr>
          <a:xfrm>
            <a:off x="1259632" y="54868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        </a:t>
            </a:r>
          </a:p>
        </p:txBody>
      </p:sp>
      <p:pic>
        <p:nvPicPr>
          <p:cNvPr id="4" name="Slika 3" descr="IMG_9241 manja.jpg"/>
          <p:cNvPicPr>
            <a:picLocks noChangeAspect="1"/>
          </p:cNvPicPr>
          <p:nvPr/>
        </p:nvPicPr>
        <p:blipFill>
          <a:blip r:embed="rId3" cstate="print"/>
          <a:srcRect r="1020"/>
          <a:stretch>
            <a:fillRect/>
          </a:stretch>
        </p:blipFill>
        <p:spPr>
          <a:xfrm>
            <a:off x="5508104" y="2276872"/>
            <a:ext cx="2915264" cy="392553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TekstniOkvir 5"/>
          <p:cNvSpPr txBox="1"/>
          <p:nvPr/>
        </p:nvSpPr>
        <p:spPr>
          <a:xfrm>
            <a:off x="1475656" y="404664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                Knjižnica </a:t>
            </a:r>
            <a:r>
              <a:rPr lang="hr-HR" dirty="0" err="1" smtClean="0"/>
              <a:t>Špansko</a:t>
            </a:r>
            <a:r>
              <a:rPr lang="hr-HR" dirty="0" smtClean="0"/>
              <a:t>-jug                    </a:t>
            </a:r>
          </a:p>
          <a:p>
            <a:endParaRPr lang="hr-HR" dirty="0" smtClean="0"/>
          </a:p>
          <a:p>
            <a:r>
              <a:rPr lang="hr-HR" dirty="0" smtClean="0"/>
              <a:t>                       Mogućnosti (i jake strane) dječjih knjižnica:</a:t>
            </a:r>
          </a:p>
          <a:p>
            <a:r>
              <a:rPr lang="hr-HR" dirty="0" smtClean="0"/>
              <a:t>                                      1. Ideje i misli kao igra</a:t>
            </a:r>
          </a:p>
          <a:p>
            <a:r>
              <a:rPr lang="hr-HR" dirty="0" smtClean="0"/>
              <a:t>                                      2. Razvijanje mašte</a:t>
            </a:r>
          </a:p>
          <a:p>
            <a:r>
              <a:rPr lang="hr-HR" dirty="0" smtClean="0"/>
              <a:t>                                      3. Umjetnička stimulacija</a:t>
            </a:r>
            <a:endParaRPr lang="hr-H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9243 man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3727869" cy="496855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" name="Slika 3" descr="IMG_9244 manja.jpg"/>
          <p:cNvPicPr>
            <a:picLocks noChangeAspect="1"/>
          </p:cNvPicPr>
          <p:nvPr/>
        </p:nvPicPr>
        <p:blipFill>
          <a:blip r:embed="rId3" cstate="print"/>
          <a:srcRect r="-380"/>
          <a:stretch>
            <a:fillRect/>
          </a:stretch>
        </p:blipFill>
        <p:spPr>
          <a:xfrm>
            <a:off x="4427984" y="1124744"/>
            <a:ext cx="3721398" cy="494116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9251 manja.jpg"/>
          <p:cNvPicPr>
            <a:picLocks noChangeAspect="1"/>
          </p:cNvPicPr>
          <p:nvPr/>
        </p:nvPicPr>
        <p:blipFill>
          <a:blip r:embed="rId2" cstate="print"/>
          <a:srcRect l="9416" t="24800" r="13615" b="8001"/>
          <a:stretch>
            <a:fillRect/>
          </a:stretch>
        </p:blipFill>
        <p:spPr>
          <a:xfrm>
            <a:off x="2123728" y="332656"/>
            <a:ext cx="4896544" cy="5697796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kstniOkvir 3"/>
          <p:cNvSpPr txBox="1"/>
          <p:nvPr/>
        </p:nvSpPr>
        <p:spPr>
          <a:xfrm>
            <a:off x="1835696" y="6309320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                       </a:t>
            </a:r>
            <a:r>
              <a:rPr lang="hr-HR" sz="1400" dirty="0" smtClean="0"/>
              <a:t>         radili </a:t>
            </a:r>
            <a:r>
              <a:rPr lang="hr-HR" sz="1400" dirty="0" smtClean="0"/>
              <a:t>s učiteljicom </a:t>
            </a:r>
            <a:r>
              <a:rPr lang="hr-HR" sz="1400" dirty="0" err="1" smtClean="0"/>
              <a:t>Anamariom</a:t>
            </a:r>
            <a:r>
              <a:rPr lang="hr-HR" sz="1400" dirty="0" smtClean="0"/>
              <a:t> </a:t>
            </a:r>
            <a:r>
              <a:rPr lang="hr-HR" sz="1400" dirty="0" err="1" smtClean="0"/>
              <a:t>Gegić</a:t>
            </a:r>
            <a:endParaRPr lang="hr-HR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alet OraÅ¡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564904"/>
            <a:ext cx="4315762" cy="324036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45060" name="Picture 4" descr="Balet OraÅ¡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615285" cy="482453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Pravokutnik 3"/>
          <p:cNvSpPr/>
          <p:nvPr/>
        </p:nvSpPr>
        <p:spPr>
          <a:xfrm>
            <a:off x="2286000" y="332656"/>
            <a:ext cx="43022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                         </a:t>
            </a:r>
            <a:r>
              <a:rPr lang="hr-HR" sz="2000" dirty="0" smtClean="0"/>
              <a:t>Kazališna grupa</a:t>
            </a:r>
          </a:p>
          <a:p>
            <a:r>
              <a:rPr lang="hr-HR" sz="2000" dirty="0" smtClean="0"/>
              <a:t>       Kazalište Trešnja- predstava: Orašar</a:t>
            </a:r>
          </a:p>
          <a:p>
            <a:r>
              <a:rPr lang="hr-HR" dirty="0" smtClean="0"/>
              <a:t>                              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Riječ urednika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hr-HR" dirty="0" smtClean="0"/>
              <a:t>Dragi učenici i roditelji!</a:t>
            </a:r>
          </a:p>
          <a:p>
            <a:pPr marL="514350" indent="-514350">
              <a:buNone/>
            </a:pPr>
            <a:r>
              <a:rPr lang="hr-HR" dirty="0" smtClean="0"/>
              <a:t>Srdačno vas pozdravljam na početku </a:t>
            </a:r>
          </a:p>
          <a:p>
            <a:pPr marL="514350" indent="-514350">
              <a:buNone/>
            </a:pPr>
            <a:r>
              <a:rPr lang="hr-HR" dirty="0" smtClean="0"/>
              <a:t>vašeg novog poglavlja u životu. Želim</a:t>
            </a:r>
          </a:p>
          <a:p>
            <a:pPr marL="514350" indent="-514350">
              <a:buNone/>
            </a:pPr>
            <a:r>
              <a:rPr lang="hr-HR" dirty="0" smtClean="0"/>
              <a:t>vam puno uspjeha, rada, truda i strpljenja koje će te uložiti</a:t>
            </a:r>
          </a:p>
          <a:p>
            <a:pPr marL="514350" indent="-514350">
              <a:buNone/>
            </a:pPr>
            <a:r>
              <a:rPr lang="hr-HR" dirty="0" smtClean="0"/>
              <a:t>tijekom školovanja. Roditelji su </a:t>
            </a:r>
          </a:p>
          <a:p>
            <a:pPr marL="514350" indent="-514350">
              <a:buNone/>
            </a:pPr>
            <a:r>
              <a:rPr lang="hr-HR" dirty="0" smtClean="0"/>
              <a:t>svojoj djeci najbolji prijatelji, osobe od</a:t>
            </a:r>
          </a:p>
          <a:p>
            <a:pPr marL="514350" indent="-514350">
              <a:buNone/>
            </a:pPr>
            <a:r>
              <a:rPr lang="hr-HR" dirty="0" smtClean="0"/>
              <a:t>povjerenja i saveznici kroz život. Uz pomoć</a:t>
            </a:r>
          </a:p>
          <a:p>
            <a:pPr marL="514350" indent="-514350">
              <a:buNone/>
            </a:pPr>
            <a:r>
              <a:rPr lang="hr-HR" dirty="0" smtClean="0"/>
              <a:t>učitelja zajedno s djecom otkrivate čari i zamke djetinjstva.</a:t>
            </a:r>
          </a:p>
          <a:p>
            <a:pPr marL="514350" indent="-514350">
              <a:buNone/>
            </a:pPr>
            <a:r>
              <a:rPr lang="hr-HR" dirty="0" smtClean="0"/>
              <a:t>Zajedničkim snagama im pomažemo u otkrivanju </a:t>
            </a:r>
          </a:p>
          <a:p>
            <a:pPr marL="514350" indent="-514350">
              <a:buNone/>
            </a:pPr>
            <a:r>
              <a:rPr lang="hr-HR" dirty="0" smtClean="0"/>
              <a:t>“putova” i bodrimo ih. Ne kaže se bez razloga “Od</a:t>
            </a:r>
          </a:p>
          <a:p>
            <a:pPr marL="514350" indent="-514350">
              <a:buNone/>
            </a:pPr>
            <a:r>
              <a:rPr lang="hr-HR" dirty="0" smtClean="0"/>
              <a:t>kolijevke pa do groba najljepše je đačko doba.”</a:t>
            </a:r>
          </a:p>
          <a:p>
            <a:pPr marL="514350" indent="-514350">
              <a:buNone/>
            </a:pPr>
            <a:r>
              <a:rPr lang="hr-HR" dirty="0" smtClean="0"/>
              <a:t>Srdačno vaša učiteljica Snježana Horvat.</a:t>
            </a:r>
          </a:p>
          <a:p>
            <a:pPr marL="514350" indent="-514350"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9254 man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2700511" cy="359927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Slika 4" descr="IMG_9256 man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556792"/>
            <a:ext cx="2664296" cy="355100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Slika 5" descr="IMG_9258 manja.jpg"/>
          <p:cNvPicPr>
            <a:picLocks noChangeAspect="1"/>
          </p:cNvPicPr>
          <p:nvPr/>
        </p:nvPicPr>
        <p:blipFill>
          <a:blip r:embed="rId4" cstate="print"/>
          <a:srcRect l="8037" r="15614"/>
          <a:stretch>
            <a:fillRect/>
          </a:stretch>
        </p:blipFill>
        <p:spPr>
          <a:xfrm>
            <a:off x="6012161" y="3071504"/>
            <a:ext cx="2952328" cy="290016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279 man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5" y="1268760"/>
            <a:ext cx="3565789" cy="475252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3" name="TekstniOkvir 2"/>
          <p:cNvSpPr txBox="1"/>
          <p:nvPr/>
        </p:nvSpPr>
        <p:spPr>
          <a:xfrm>
            <a:off x="971600" y="69269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Pismo svetom Nikoli …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 descr="IMG_9288 manja.jpg"/>
          <p:cNvPicPr>
            <a:picLocks noChangeAspect="1"/>
          </p:cNvPicPr>
          <p:nvPr/>
        </p:nvPicPr>
        <p:blipFill>
          <a:blip r:embed="rId3" cstate="print"/>
          <a:srcRect l="5218" t="11151" r="15014" b="6951"/>
          <a:stretch>
            <a:fillRect/>
          </a:stretch>
        </p:blipFill>
        <p:spPr>
          <a:xfrm>
            <a:off x="467544" y="1268760"/>
            <a:ext cx="3473001" cy="475252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395536" y="623731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  </a:t>
            </a:r>
            <a:r>
              <a:rPr lang="hr-HR" dirty="0" smtClean="0"/>
              <a:t>             </a:t>
            </a:r>
            <a:r>
              <a:rPr lang="hr-HR" sz="1400" dirty="0" smtClean="0"/>
              <a:t>P. S. Zajedno smo osmislili i napisali pismo svetom Nikoli. </a:t>
            </a:r>
            <a:endParaRPr lang="hr-HR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289 manja.jpg"/>
          <p:cNvPicPr>
            <a:picLocks noChangeAspect="1"/>
          </p:cNvPicPr>
          <p:nvPr/>
        </p:nvPicPr>
        <p:blipFill>
          <a:blip r:embed="rId2" cstate="print"/>
          <a:srcRect l="17813" t="10101" r="9244" b="9051"/>
          <a:stretch>
            <a:fillRect/>
          </a:stretch>
        </p:blipFill>
        <p:spPr>
          <a:xfrm>
            <a:off x="827584" y="1124744"/>
            <a:ext cx="3168352" cy="468052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3" name="Slika 2" descr="IMG_9290 manja.jpg"/>
          <p:cNvPicPr>
            <a:picLocks noChangeAspect="1"/>
          </p:cNvPicPr>
          <p:nvPr/>
        </p:nvPicPr>
        <p:blipFill>
          <a:blip r:embed="rId3" cstate="print"/>
          <a:srcRect l="9416" t="6951" r="2419" b="11150"/>
          <a:stretch>
            <a:fillRect/>
          </a:stretch>
        </p:blipFill>
        <p:spPr>
          <a:xfrm>
            <a:off x="4788024" y="1340768"/>
            <a:ext cx="3373298" cy="417646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4" name="TekstniOkvir 3"/>
          <p:cNvSpPr txBox="1"/>
          <p:nvPr/>
        </p:nvSpPr>
        <p:spPr>
          <a:xfrm>
            <a:off x="323528" y="5877272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                                                </a:t>
            </a:r>
            <a:r>
              <a:rPr lang="hr-HR" sz="1400" dirty="0" smtClean="0"/>
              <a:t>                           </a:t>
            </a:r>
            <a:r>
              <a:rPr lang="hr-HR" sz="1400" dirty="0" err="1" smtClean="0"/>
              <a:t>P.S</a:t>
            </a:r>
            <a:r>
              <a:rPr lang="hr-HR" sz="1400" dirty="0" smtClean="0"/>
              <a:t>. Učenik Jan napisao ga je sam.</a:t>
            </a:r>
            <a:endParaRPr lang="hr-HR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280 manja.jpg"/>
          <p:cNvPicPr>
            <a:picLocks noChangeAspect="1"/>
          </p:cNvPicPr>
          <p:nvPr/>
        </p:nvPicPr>
        <p:blipFill>
          <a:blip r:embed="rId2" cstate="print"/>
          <a:srcRect t="2832" r="24508"/>
          <a:stretch>
            <a:fillRect/>
          </a:stretch>
        </p:blipFill>
        <p:spPr>
          <a:xfrm>
            <a:off x="251520" y="1340768"/>
            <a:ext cx="2544519" cy="43651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3" name="Slika 2" descr="IMG_9282 manja.jpg"/>
          <p:cNvPicPr>
            <a:picLocks noChangeAspect="1"/>
          </p:cNvPicPr>
          <p:nvPr/>
        </p:nvPicPr>
        <p:blipFill>
          <a:blip r:embed="rId3" cstate="print"/>
          <a:srcRect r="18846"/>
          <a:stretch>
            <a:fillRect/>
          </a:stretch>
        </p:blipFill>
        <p:spPr>
          <a:xfrm>
            <a:off x="3131840" y="1700808"/>
            <a:ext cx="2833272" cy="465313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4" name="Slika 3" descr="IMG_9283 manja.jpg"/>
          <p:cNvPicPr>
            <a:picLocks noChangeAspect="1"/>
          </p:cNvPicPr>
          <p:nvPr/>
        </p:nvPicPr>
        <p:blipFill>
          <a:blip r:embed="rId4" cstate="print"/>
          <a:srcRect r="13615"/>
          <a:stretch>
            <a:fillRect/>
          </a:stretch>
        </p:blipFill>
        <p:spPr>
          <a:xfrm>
            <a:off x="6228184" y="2132856"/>
            <a:ext cx="2549182" cy="393305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285 manja.jpg"/>
          <p:cNvPicPr>
            <a:picLocks noChangeAspect="1"/>
          </p:cNvPicPr>
          <p:nvPr/>
        </p:nvPicPr>
        <p:blipFill>
          <a:blip r:embed="rId2" cstate="print"/>
          <a:srcRect t="2751" r="19212"/>
          <a:stretch>
            <a:fillRect/>
          </a:stretch>
        </p:blipFill>
        <p:spPr>
          <a:xfrm>
            <a:off x="179512" y="692696"/>
            <a:ext cx="2872429" cy="460851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3" name="Slika 2" descr="IMG_9286 manja.jpg"/>
          <p:cNvPicPr>
            <a:picLocks noChangeAspect="1"/>
          </p:cNvPicPr>
          <p:nvPr/>
        </p:nvPicPr>
        <p:blipFill>
          <a:blip r:embed="rId3" cstate="print"/>
          <a:srcRect t="3801" r="27609"/>
          <a:stretch>
            <a:fillRect/>
          </a:stretch>
        </p:blipFill>
        <p:spPr>
          <a:xfrm>
            <a:off x="3203848" y="1124744"/>
            <a:ext cx="2626155" cy="465133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4" name="Slika 3" descr="IMG_9314 manja.jpg"/>
          <p:cNvPicPr>
            <a:picLocks noChangeAspect="1"/>
          </p:cNvPicPr>
          <p:nvPr/>
        </p:nvPicPr>
        <p:blipFill>
          <a:blip r:embed="rId4" cstate="print"/>
          <a:srcRect t="2751" r="15014"/>
          <a:stretch>
            <a:fillRect/>
          </a:stretch>
        </p:blipFill>
        <p:spPr>
          <a:xfrm>
            <a:off x="6084168" y="1844824"/>
            <a:ext cx="2862105" cy="43651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315 manja.jpg"/>
          <p:cNvPicPr>
            <a:picLocks noChangeAspect="1"/>
          </p:cNvPicPr>
          <p:nvPr/>
        </p:nvPicPr>
        <p:blipFill>
          <a:blip r:embed="rId2" cstate="print"/>
          <a:srcRect l="33207" t="3801" r="24810"/>
          <a:stretch>
            <a:fillRect/>
          </a:stretch>
        </p:blipFill>
        <p:spPr>
          <a:xfrm>
            <a:off x="899592" y="836712"/>
            <a:ext cx="1872208" cy="57177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3" name="Slika 2" descr="IMG_9316 manja.jpg"/>
          <p:cNvPicPr>
            <a:picLocks noChangeAspect="1"/>
          </p:cNvPicPr>
          <p:nvPr/>
        </p:nvPicPr>
        <p:blipFill>
          <a:blip r:embed="rId3" cstate="print"/>
          <a:srcRect l="34606" t="5901" r="33206" b="5901"/>
          <a:stretch>
            <a:fillRect/>
          </a:stretch>
        </p:blipFill>
        <p:spPr>
          <a:xfrm>
            <a:off x="6300192" y="836712"/>
            <a:ext cx="1557602" cy="568863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4" name="Slika 3" descr="IMG_9379 manja.jpg"/>
          <p:cNvPicPr>
            <a:picLocks noChangeAspect="1"/>
          </p:cNvPicPr>
          <p:nvPr/>
        </p:nvPicPr>
        <p:blipFill>
          <a:blip r:embed="rId4" cstate="print"/>
          <a:srcRect l="31807" t="15351" r="30408"/>
          <a:stretch>
            <a:fillRect/>
          </a:stretch>
        </p:blipFill>
        <p:spPr>
          <a:xfrm>
            <a:off x="3707904" y="836712"/>
            <a:ext cx="1905156" cy="568863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Sveti Nikola – svetac djece i pomoraca</a:t>
            </a:r>
            <a:br>
              <a:rPr lang="pl-PL" dirty="0" smtClean="0"/>
            </a:br>
            <a:endParaRPr lang="hr-HR" dirty="0"/>
          </a:p>
        </p:txBody>
      </p:sp>
      <p:pic>
        <p:nvPicPr>
          <p:cNvPr id="5" name="Rezervirano mjesto sadržaja 4" descr="IMG_9252 man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79" t="30756" r="6537" b="13882"/>
          <a:stretch>
            <a:fillRect/>
          </a:stretch>
        </p:blipFill>
        <p:spPr>
          <a:xfrm>
            <a:off x="3707904" y="1484784"/>
            <a:ext cx="5040560" cy="412409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“</a:t>
            </a:r>
            <a:r>
              <a:rPr lang="vi-VN" dirty="0" smtClean="0"/>
              <a:t>U blizini roditeljske kuće sv. Nikole, živio je nekad bogat čovjek, koji je izgubivši carsku službu izgubio i sav imetak. Imao je tri kćeri koje su bile lijepe, ali ih nije mogao udati, te je odlučio trgovati njihovom ljepotom i mladošću tako da nešto zaradi. One su molile za spas svoje časti i poštenja. Sveti Nikola je nekako doznao za tu odluku nesavjesnog oca, pa je uzeo vrećicu i napunio je dukatima, umotao u platno i potajno ubacio dukate kroz prozor. Kad je otac shvatio da ima dovoljno novaca da uda jednu kćer, to je i napravio, ali se onda isti slučaj dogodio i drugi, pa i treći put. Kad je ubacivao novac kroz dimnjak za najmlađu kćer, susjed ga je sustigao i prepoznao Nikolu. Nikola ga je zaklinjao da šuti o tom događaju, ali je otac razglasio u čitavom mjestu tu priču. Tako je Nikola postao prijatelj siromašnih.</a:t>
            </a:r>
          </a:p>
          <a:p>
            <a:r>
              <a:rPr lang="vi-VN" dirty="0" smtClean="0"/>
              <a:t>Sveti Nikola odlučio je zlatnike spustiti kroz dimnjak, a budući da su se na ognjištu sušile čarape, upali su ravno u njih. Nakon toga tradicija se raširila po cijeloj Europi i Sjevernoj Americi, ali s različitim tumačenjima i nazivima. U Engleskoj je Saint Nicholas, u Njemačkoj Sinterklaas, u Poljskoj Mikula.</a:t>
            </a:r>
            <a:r>
              <a:rPr lang="hr-HR" dirty="0" smtClean="0"/>
              <a:t>”</a:t>
            </a:r>
            <a:endParaRPr lang="vi-VN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249 manja.jpg"/>
          <p:cNvPicPr>
            <a:picLocks noChangeAspect="1"/>
          </p:cNvPicPr>
          <p:nvPr/>
        </p:nvPicPr>
        <p:blipFill>
          <a:blip r:embed="rId2" cstate="print"/>
          <a:srcRect l="9416" t="20600" r="6618" b="22700"/>
          <a:stretch>
            <a:fillRect/>
          </a:stretch>
        </p:blipFill>
        <p:spPr>
          <a:xfrm>
            <a:off x="1475656" y="836712"/>
            <a:ext cx="6080676" cy="547260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LUTKARSKI </a:t>
            </a:r>
            <a:r>
              <a:rPr lang="hr-HR" dirty="0" smtClean="0"/>
              <a:t>IGROKAZI NEPRESUŠAN SU IZVOR DJEČJEG STVARALAŠTVA </a:t>
            </a:r>
            <a:endParaRPr lang="hr-HR" dirty="0"/>
          </a:p>
        </p:txBody>
      </p:sp>
      <p:pic>
        <p:nvPicPr>
          <p:cNvPr id="5" name="Rezervirano mjesto sadržaja 4" descr="IMG_9318 man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061" t="26854" r="17054" b="15324"/>
          <a:stretch>
            <a:fillRect/>
          </a:stretch>
        </p:blipFill>
        <p:spPr>
          <a:xfrm>
            <a:off x="4139952" y="692696"/>
            <a:ext cx="4320480" cy="538029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“</a:t>
            </a:r>
            <a:r>
              <a:rPr lang="vi-VN" dirty="0" smtClean="0"/>
              <a:t>Dijete se igra od dana rođenja. U svijetu igre dijete zadovoljava sve svoje potrebe, osjeća se sretnim, zadovoljnim i uspješnim. Dijete se igra i kroz igru uči. Najčešće se igra s lutkom, njoj otkriva svoje tajne i maštanja. Lutka smije i može sve ono što dijete ne smije i ne može. Ona oslobađa djetetovu kreativnost koja je preduvjet stvaralaštvu. Lutka u svijetu dječje mašte mijenja mnoštvo uloga. Uz nju dijete raste stvarajući nove igre</a:t>
            </a:r>
            <a:r>
              <a:rPr lang="hr-HR" dirty="0" smtClean="0"/>
              <a:t>.”</a:t>
            </a:r>
            <a:endParaRPr lang="hr-H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čestitki za Božić</a:t>
            </a:r>
            <a:endParaRPr lang="hr-HR" dirty="0"/>
          </a:p>
        </p:txBody>
      </p:sp>
      <p:pic>
        <p:nvPicPr>
          <p:cNvPr id="5" name="Rezervirano mjesto sadržaja 4" descr="IMG_9292 man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937" t="9630" r="12145" b="12864"/>
          <a:stretch>
            <a:fillRect/>
          </a:stretch>
        </p:blipFill>
        <p:spPr>
          <a:xfrm>
            <a:off x="4067944" y="548680"/>
            <a:ext cx="3960440" cy="568863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'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'U ovo blagdanskoj večeri neka ti saonice sreće donesu najljepše želje: radost, ljubav i veselje. Neka sreća i blagoslov do tebe svrate i vječno te prate. Sretan Božić!'‘</a:t>
            </a:r>
          </a:p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1600" dirty="0" smtClean="0">
                <a:latin typeface="Arial" pitchFamily="34" charset="0"/>
                <a:cs typeface="Arial" pitchFamily="34" charset="0"/>
              </a:rPr>
              <a:t>“Kad ponoć odsvira ura svaka i tisuće čestitki poleti iz mraka jedna velika želja plovi, neka vam se ispune svi snovi. Sretan Božić!”</a:t>
            </a:r>
          </a:p>
          <a:p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1600" dirty="0" smtClean="0">
                <a:latin typeface="Arial" pitchFamily="34" charset="0"/>
                <a:cs typeface="Arial" pitchFamily="34" charset="0"/>
              </a:rPr>
              <a:t>''Radost u srcu, u duši veselje, osmijeh na licu to su naše želje. Pored sebe da imate drage Vam ljude i da Vam ovaj Božić jako sretan bude.''</a:t>
            </a:r>
            <a:endParaRPr lang="hr-H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Brodići naših imena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Obavezno smijanje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Stablo rođendana 1. c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Jesenski plodovi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Šuma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Žirovi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Ježevi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Lišće u jesen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Kalendar prirode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Kazališna grupa</a:t>
            </a:r>
          </a:p>
          <a:p>
            <a:pPr marL="914400" lvl="1" indent="-514350">
              <a:buNone/>
            </a:pPr>
            <a:r>
              <a:rPr lang="hr-HR" dirty="0" smtClean="0"/>
              <a:t>   Kazalište Trešnja– predstava: </a:t>
            </a:r>
            <a:r>
              <a:rPr lang="hr-HR" dirty="0" err="1" smtClean="0"/>
              <a:t>Trnoružica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Igra boja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Legenda o nastanku hrvatskog grba…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Kišobrani</a:t>
            </a:r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endParaRPr lang="hr-H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339 manja.jpg"/>
          <p:cNvPicPr>
            <a:picLocks noChangeAspect="1"/>
          </p:cNvPicPr>
          <p:nvPr/>
        </p:nvPicPr>
        <p:blipFill>
          <a:blip r:embed="rId2" cstate="print"/>
          <a:srcRect l="9416" t="24800" r="2419" b="18501"/>
          <a:stretch>
            <a:fillRect/>
          </a:stretch>
        </p:blipFill>
        <p:spPr>
          <a:xfrm>
            <a:off x="1259632" y="692695"/>
            <a:ext cx="6624736" cy="5678345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Novogodišnje čestitke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Rezervirano mjesto sadržaja 4" descr="IMG_9317 man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24" t="30544" r="7582" b="11816"/>
          <a:stretch>
            <a:fillRect/>
          </a:stretch>
        </p:blipFill>
        <p:spPr>
          <a:xfrm>
            <a:off x="3347864" y="1124744"/>
            <a:ext cx="5278841" cy="4536504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008313" cy="4691063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sz="1600" dirty="0" smtClean="0"/>
              <a:t>“</a:t>
            </a:r>
            <a:r>
              <a:rPr lang="vi-VN" sz="1600" dirty="0" smtClean="0"/>
              <a:t>Još jedna godina prođe, a Nova upravo dođe. Sve loše neka Vam prođe, svako dobro neka Vam dođe.</a:t>
            </a:r>
            <a:r>
              <a:rPr lang="hr-HR" sz="1600" dirty="0" smtClean="0"/>
              <a:t>”</a:t>
            </a:r>
          </a:p>
          <a:p>
            <a:endParaRPr lang="hr-HR" sz="1600" dirty="0" smtClean="0"/>
          </a:p>
          <a:p>
            <a:r>
              <a:rPr lang="hr-HR" sz="1600" dirty="0" smtClean="0"/>
              <a:t>“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Sretno Novo ljeto! Otvorite vrata sreći, ove godine poklon je veći. Moje su želje sreća i veselje, neka Vas prate, osmijeh na lice neka vrate.”</a:t>
            </a:r>
          </a:p>
          <a:p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1600" dirty="0" smtClean="0">
                <a:latin typeface="Arial" pitchFamily="34" charset="0"/>
                <a:cs typeface="Arial" pitchFamily="34" charset="0"/>
              </a:rPr>
              <a:t>“Stiže nam Godina Nova neka je puna radosti i snova. Neka se želje ostvare i radost života neka osvane.”</a:t>
            </a:r>
            <a:endParaRPr lang="hr-H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416 manja.jpg"/>
          <p:cNvPicPr>
            <a:picLocks noChangeAspect="1"/>
          </p:cNvPicPr>
          <p:nvPr/>
        </p:nvPicPr>
        <p:blipFill>
          <a:blip r:embed="rId2" cstate="print"/>
          <a:srcRect l="8542" t="38712" r="9591" b="30576"/>
          <a:stretch>
            <a:fillRect/>
          </a:stretch>
        </p:blipFill>
        <p:spPr>
          <a:xfrm>
            <a:off x="107504" y="4437112"/>
            <a:ext cx="3816424" cy="190821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 descr="IMG_9417 manja.jpg"/>
          <p:cNvPicPr>
            <a:picLocks noChangeAspect="1"/>
          </p:cNvPicPr>
          <p:nvPr/>
        </p:nvPicPr>
        <p:blipFill>
          <a:blip r:embed="rId3" cstate="print"/>
          <a:srcRect l="3819" t="23102" r="7153" b="31100"/>
          <a:stretch>
            <a:fillRect/>
          </a:stretch>
        </p:blipFill>
        <p:spPr>
          <a:xfrm>
            <a:off x="4860032" y="476672"/>
            <a:ext cx="3456384" cy="236976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 descr="IMG_9418 manja.jpg"/>
          <p:cNvPicPr>
            <a:picLocks noChangeAspect="1"/>
          </p:cNvPicPr>
          <p:nvPr/>
        </p:nvPicPr>
        <p:blipFill>
          <a:blip r:embed="rId4" cstate="print"/>
          <a:srcRect l="8017" t="24800" r="3818" b="32150"/>
          <a:stretch>
            <a:fillRect/>
          </a:stretch>
        </p:blipFill>
        <p:spPr>
          <a:xfrm>
            <a:off x="539552" y="476672"/>
            <a:ext cx="3600400" cy="2343117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IMG_9421 manja.jpg"/>
          <p:cNvPicPr>
            <a:picLocks noChangeAspect="1"/>
          </p:cNvPicPr>
          <p:nvPr/>
        </p:nvPicPr>
        <p:blipFill>
          <a:blip r:embed="rId5" cstate="print"/>
          <a:srcRect l="5928" t="30050" r="10106" b="43700"/>
          <a:stretch>
            <a:fillRect/>
          </a:stretch>
        </p:blipFill>
        <p:spPr>
          <a:xfrm>
            <a:off x="4283968" y="4437112"/>
            <a:ext cx="4392488" cy="183020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683568" y="3140968"/>
            <a:ext cx="80648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                                  </a:t>
            </a:r>
          </a:p>
          <a:p>
            <a:r>
              <a:rPr lang="hr-HR" dirty="0" smtClean="0"/>
              <a:t>                                                   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Sobovi Djeda Mraza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295 manja.jpg"/>
          <p:cNvPicPr>
            <a:picLocks noChangeAspect="1"/>
          </p:cNvPicPr>
          <p:nvPr/>
        </p:nvPicPr>
        <p:blipFill>
          <a:blip r:embed="rId2" cstate="print"/>
          <a:srcRect l="1399" t="34650" r="13235" b="39101"/>
          <a:stretch>
            <a:fillRect/>
          </a:stretch>
        </p:blipFill>
        <p:spPr>
          <a:xfrm>
            <a:off x="539552" y="404664"/>
            <a:ext cx="4248472" cy="174117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 descr="IMG_9296 manja.jpg"/>
          <p:cNvPicPr>
            <a:picLocks noChangeAspect="1"/>
          </p:cNvPicPr>
          <p:nvPr/>
        </p:nvPicPr>
        <p:blipFill>
          <a:blip r:embed="rId3" cstate="print"/>
          <a:srcRect l="6618" t="35300" r="3819" b="40550"/>
          <a:stretch>
            <a:fillRect/>
          </a:stretch>
        </p:blipFill>
        <p:spPr>
          <a:xfrm>
            <a:off x="467544" y="4365104"/>
            <a:ext cx="4320480" cy="155267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 descr="IMG_9297 manja.jpg"/>
          <p:cNvPicPr>
            <a:picLocks noChangeAspect="1"/>
          </p:cNvPicPr>
          <p:nvPr/>
        </p:nvPicPr>
        <p:blipFill>
          <a:blip r:embed="rId4" cstate="print"/>
          <a:srcRect l="8017" t="37400" r="5218" b="38450"/>
          <a:stretch>
            <a:fillRect/>
          </a:stretch>
        </p:blipFill>
        <p:spPr>
          <a:xfrm>
            <a:off x="467544" y="2420888"/>
            <a:ext cx="4320480" cy="160275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5292080" y="692696"/>
            <a:ext cx="3600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r>
              <a:rPr lang="vi-VN" dirty="0" smtClean="0"/>
              <a:t>Pahuljice padajte meke i guste,</a:t>
            </a:r>
            <a:br>
              <a:rPr lang="vi-VN" dirty="0" smtClean="0"/>
            </a:br>
            <a:r>
              <a:rPr lang="vi-VN" dirty="0" smtClean="0"/>
              <a:t>na široke ceste i stazice puste,</a:t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>jer već se bliži onaj čas,</a:t>
            </a:r>
            <a:br>
              <a:rPr lang="vi-VN" dirty="0" smtClean="0"/>
            </a:br>
            <a:r>
              <a:rPr lang="vi-VN" dirty="0" smtClean="0"/>
              <a:t>kad nama dođe Djeda Mraz </a:t>
            </a:r>
          </a:p>
          <a:p>
            <a:r>
              <a:rPr lang="vi-VN" dirty="0" smtClean="0"/>
              <a:t>Osvjetlite zvijezdice putove, drume</a:t>
            </a:r>
            <a:br>
              <a:rPr lang="vi-VN" dirty="0" smtClean="0"/>
            </a:br>
            <a:r>
              <a:rPr lang="vi-VN" dirty="0" smtClean="0"/>
              <a:t>posvijetlite kućice, polja i šume</a:t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>jer već se bliži onaj čas,</a:t>
            </a:r>
            <a:br>
              <a:rPr lang="vi-VN" dirty="0" smtClean="0"/>
            </a:br>
            <a:r>
              <a:rPr lang="vi-VN" dirty="0" smtClean="0"/>
              <a:t>kad nama dođe Djeda Mraz </a:t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>Dječice pjevajte veselu pjesmu</a:t>
            </a:r>
            <a:br>
              <a:rPr lang="vi-VN" dirty="0" smtClean="0"/>
            </a:br>
            <a:r>
              <a:rPr lang="vi-VN" dirty="0" smtClean="0"/>
              <a:t>a svijeće na boru nek radosno bljesnu</a:t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>jer već se bliži onaj čas,</a:t>
            </a:r>
            <a:br>
              <a:rPr lang="vi-VN" dirty="0" smtClean="0"/>
            </a:br>
            <a:r>
              <a:rPr lang="vi-VN" dirty="0" smtClean="0"/>
              <a:t>kad nama dođe Djeda Mraz</a:t>
            </a:r>
          </a:p>
          <a:p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467544" y="6237312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     </a:t>
            </a:r>
            <a:r>
              <a:rPr lang="hr-HR" sz="1400" dirty="0" smtClean="0"/>
              <a:t>          radili </a:t>
            </a:r>
            <a:r>
              <a:rPr lang="hr-HR" sz="1400" dirty="0" smtClean="0"/>
              <a:t>s učiteljicama </a:t>
            </a:r>
            <a:r>
              <a:rPr lang="hr-HR" sz="1400" dirty="0" err="1" smtClean="0"/>
              <a:t>Anamariom</a:t>
            </a:r>
            <a:r>
              <a:rPr lang="hr-HR" sz="1400" dirty="0" smtClean="0"/>
              <a:t> i Snježanom</a:t>
            </a:r>
            <a:endParaRPr lang="hr-HR" sz="1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323 manja.jpg"/>
          <p:cNvPicPr>
            <a:picLocks noChangeAspect="1"/>
          </p:cNvPicPr>
          <p:nvPr/>
        </p:nvPicPr>
        <p:blipFill>
          <a:blip r:embed="rId2" cstate="print"/>
          <a:srcRect r="-379"/>
          <a:stretch>
            <a:fillRect/>
          </a:stretch>
        </p:blipFill>
        <p:spPr>
          <a:xfrm>
            <a:off x="4860032" y="1268760"/>
            <a:ext cx="3528392" cy="46849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kstniOkvir 2"/>
          <p:cNvSpPr txBox="1"/>
          <p:nvPr/>
        </p:nvSpPr>
        <p:spPr>
          <a:xfrm>
            <a:off x="971600" y="40466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            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Božićna  radionica 1. c razreda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 descr="IMG_9325 man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3528392" cy="470268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326 man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490" y="2492896"/>
            <a:ext cx="2734836" cy="364502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Slika 2" descr="IMG_9327 man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492896"/>
            <a:ext cx="2680809" cy="357301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Slika 3" descr="IMG_9329 man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492896"/>
            <a:ext cx="2664296" cy="355100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kstniOkvir 5"/>
          <p:cNvSpPr txBox="1"/>
          <p:nvPr/>
        </p:nvSpPr>
        <p:spPr>
          <a:xfrm>
            <a:off x="1619672" y="548680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U suradnji s djecom i njihovim roditeljima održali smo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božićnu</a:t>
            </a:r>
            <a:r>
              <a:rPr lang="hr-HR" dirty="0" smtClean="0"/>
              <a:t> </a:t>
            </a:r>
            <a:r>
              <a:rPr lang="vi-VN" dirty="0" smtClean="0"/>
              <a:t>radionic</a:t>
            </a:r>
            <a:r>
              <a:rPr lang="hr-HR" dirty="0" smtClean="0"/>
              <a:t>u.</a:t>
            </a:r>
            <a:endParaRPr lang="vi-VN" dirty="0" smtClean="0"/>
          </a:p>
          <a:p>
            <a:r>
              <a:rPr lang="vi-VN" dirty="0" smtClean="0"/>
              <a:t>Ponuđene su im različite vrste materijala od kojih su izrađivali ukrase</a:t>
            </a:r>
            <a:r>
              <a:rPr lang="hr-HR" dirty="0" smtClean="0"/>
              <a:t>.</a:t>
            </a:r>
            <a:r>
              <a:rPr lang="vi-VN" dirty="0" smtClean="0"/>
              <a:t>  Pokazali su svoju kreativnost i odlično se zabavili</a:t>
            </a:r>
            <a:r>
              <a:rPr lang="hr-HR" dirty="0" smtClean="0"/>
              <a:t>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uz pjesme</a:t>
            </a:r>
            <a:r>
              <a:rPr lang="hr-HR" dirty="0" smtClean="0"/>
              <a:t>.</a:t>
            </a:r>
            <a:endParaRPr lang="vi-V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331 man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2734836" cy="364502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Slika 3" descr="IMG_9330 man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772816"/>
            <a:ext cx="2485247" cy="331236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Slika 4" descr="IMG_9324 man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492896"/>
            <a:ext cx="2896918" cy="386104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83568" y="332656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" pitchFamily="34" charset="0"/>
                <a:cs typeface="Arial" pitchFamily="34" charset="0"/>
              </a:rPr>
              <a:t>                                Božićni sajam u školskoj dvorani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 descr="IMG_9381 man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3727871" cy="49685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Slika 4" descr="IMG_9383 man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980728"/>
            <a:ext cx="3708370" cy="49425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TekstniOkvir 7"/>
          <p:cNvSpPr txBox="1"/>
          <p:nvPr/>
        </p:nvSpPr>
        <p:spPr>
          <a:xfrm>
            <a:off x="467544" y="62373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              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na kojem smo prodavali naše ukrase 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njezana\AppData\Local\Microsoft\Windows\Temporary Internet Files\Content.IE5\4T8UYV0B\SMirC-rolleyes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165304"/>
            <a:ext cx="476250" cy="47625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616530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616530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hr-HR" sz="8000" dirty="0" smtClean="0"/>
              <a:t>14.  Kravata - hrvatski nacionalni simbol</a:t>
            </a:r>
          </a:p>
          <a:p>
            <a:pPr marL="514350" indent="-514350">
              <a:buNone/>
            </a:pPr>
            <a:r>
              <a:rPr lang="hr-HR" sz="8000" dirty="0" smtClean="0"/>
              <a:t>15.  Knjižnica </a:t>
            </a:r>
            <a:r>
              <a:rPr lang="hr-HR" sz="8000" dirty="0" err="1" smtClean="0"/>
              <a:t>Špansko</a:t>
            </a:r>
            <a:r>
              <a:rPr lang="hr-HR" sz="8000" dirty="0" smtClean="0"/>
              <a:t>-jug </a:t>
            </a:r>
          </a:p>
          <a:p>
            <a:pPr marL="514350" indent="-514350">
              <a:buNone/>
            </a:pPr>
            <a:r>
              <a:rPr lang="hr-HR" sz="8000" dirty="0" smtClean="0"/>
              <a:t>16.  Vukovar</a:t>
            </a:r>
          </a:p>
          <a:p>
            <a:pPr marL="514350" indent="-514350">
              <a:buNone/>
            </a:pPr>
            <a:r>
              <a:rPr lang="hr-HR" sz="8000" dirty="0" smtClean="0"/>
              <a:t>17.  Kazališna grupa</a:t>
            </a:r>
          </a:p>
          <a:p>
            <a:pPr marL="514350" indent="-514350">
              <a:buNone/>
            </a:pPr>
            <a:r>
              <a:rPr lang="hr-HR" sz="8000" dirty="0" smtClean="0"/>
              <a:t>        Kazalište Trešnja- predstava: Orašar</a:t>
            </a:r>
          </a:p>
          <a:p>
            <a:pPr>
              <a:buNone/>
            </a:pPr>
            <a:r>
              <a:rPr lang="hr-HR" sz="8000" dirty="0" smtClean="0"/>
              <a:t>18.  Pismo svetom Nikoli …</a:t>
            </a:r>
          </a:p>
          <a:p>
            <a:pPr>
              <a:buNone/>
            </a:pPr>
            <a:r>
              <a:rPr lang="hr-HR" sz="8000" dirty="0" smtClean="0"/>
              <a:t>19.  </a:t>
            </a:r>
            <a:r>
              <a:rPr lang="pl-PL" sz="8000" dirty="0" smtClean="0"/>
              <a:t>Sveti Nikola – svetac djece i pomoraca</a:t>
            </a:r>
          </a:p>
          <a:p>
            <a:pPr>
              <a:buNone/>
            </a:pPr>
            <a:r>
              <a:rPr lang="pl-PL" sz="8000" dirty="0" smtClean="0"/>
              <a:t>20.  </a:t>
            </a:r>
            <a:r>
              <a:rPr lang="hr-HR" sz="8000" dirty="0" smtClean="0"/>
              <a:t>Lutkarski igrokazi nepresušni su izvor dječjeg stvaralaštva</a:t>
            </a:r>
          </a:p>
          <a:p>
            <a:pPr>
              <a:buNone/>
            </a:pPr>
            <a:r>
              <a:rPr lang="hr-HR" sz="8000" dirty="0" smtClean="0"/>
              <a:t>21.  Primjeri čestitki za Božić</a:t>
            </a:r>
          </a:p>
          <a:p>
            <a:pPr>
              <a:buNone/>
            </a:pPr>
            <a:r>
              <a:rPr lang="hr-HR" sz="8000" dirty="0" smtClean="0"/>
              <a:t>22.  Božićna noć</a:t>
            </a:r>
          </a:p>
          <a:p>
            <a:pPr>
              <a:buNone/>
            </a:pPr>
            <a:r>
              <a:rPr lang="hr-HR" sz="8000" dirty="0" smtClean="0"/>
              <a:t>23.  Novogodišnje čestitke</a:t>
            </a:r>
          </a:p>
          <a:p>
            <a:pPr>
              <a:buNone/>
            </a:pPr>
            <a:r>
              <a:rPr lang="hr-HR" sz="8000" dirty="0" smtClean="0"/>
              <a:t>24.  Sobovi Djeda Mraza</a:t>
            </a:r>
          </a:p>
          <a:p>
            <a:pPr>
              <a:buNone/>
            </a:pPr>
            <a:r>
              <a:rPr lang="hr-HR" sz="8000" dirty="0" smtClean="0"/>
              <a:t>25.  Pahuljice</a:t>
            </a:r>
          </a:p>
          <a:p>
            <a:pPr>
              <a:buNone/>
            </a:pPr>
            <a:r>
              <a:rPr lang="hr-HR" sz="8000" dirty="0" smtClean="0"/>
              <a:t>26.  Božićna radionica 1. c</a:t>
            </a:r>
          </a:p>
          <a:p>
            <a:pPr>
              <a:buNone/>
            </a:pPr>
            <a:r>
              <a:rPr lang="hr-HR" sz="8000" dirty="0" smtClean="0"/>
              <a:t>27.  Božićni sajam u školskoj dvorani</a:t>
            </a:r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hr-HR" dirty="0" smtClean="0"/>
          </a:p>
          <a:p>
            <a:pPr marL="514350" indent="-514350"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45 manja.jpg"/>
          <p:cNvPicPr>
            <a:picLocks noChangeAspect="1"/>
          </p:cNvPicPr>
          <p:nvPr/>
        </p:nvPicPr>
        <p:blipFill>
          <a:blip r:embed="rId2" cstate="print"/>
          <a:srcRect l="6997" t="25850" r="10436" b="5901"/>
          <a:stretch>
            <a:fillRect/>
          </a:stretch>
        </p:blipFill>
        <p:spPr>
          <a:xfrm>
            <a:off x="2195736" y="1412776"/>
            <a:ext cx="4536504" cy="499784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kstniOkvir 3"/>
          <p:cNvSpPr txBox="1"/>
          <p:nvPr/>
        </p:nvSpPr>
        <p:spPr>
          <a:xfrm>
            <a:off x="971600" y="26064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        </a:t>
            </a:r>
            <a:r>
              <a:rPr lang="hr-HR" sz="2000" dirty="0" smtClean="0"/>
              <a:t>Iz vrtića s brodićima smo uplovili u 1. c  </a:t>
            </a:r>
          </a:p>
          <a:p>
            <a:r>
              <a:rPr lang="hr-HR" sz="2000" dirty="0" smtClean="0"/>
              <a:t>                                                       razred                                            </a:t>
            </a:r>
            <a:endParaRPr lang="hr-H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43 manja.jpg"/>
          <p:cNvPicPr>
            <a:picLocks noChangeAspect="1"/>
          </p:cNvPicPr>
          <p:nvPr/>
        </p:nvPicPr>
        <p:blipFill>
          <a:blip r:embed="rId2" cstate="print"/>
          <a:srcRect l="12455" t="4851" r="8882" b="4160"/>
          <a:stretch>
            <a:fillRect/>
          </a:stretch>
        </p:blipFill>
        <p:spPr>
          <a:xfrm>
            <a:off x="2627784" y="1124744"/>
            <a:ext cx="3456384" cy="532859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kstniOkvir 2"/>
          <p:cNvSpPr txBox="1"/>
          <p:nvPr/>
        </p:nvSpPr>
        <p:spPr>
          <a:xfrm>
            <a:off x="1475656" y="26064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 </a:t>
            </a:r>
            <a:r>
              <a:rPr lang="hr-HR" sz="2000" dirty="0" smtClean="0"/>
              <a:t>Jedno od pravila 1. c razreda je…</a:t>
            </a:r>
            <a:endParaRPr lang="hr-H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8988 manja.jpg"/>
          <p:cNvPicPr>
            <a:picLocks noChangeAspect="1"/>
          </p:cNvPicPr>
          <p:nvPr/>
        </p:nvPicPr>
        <p:blipFill>
          <a:blip r:embed="rId2" cstate="print"/>
          <a:srcRect t="31100" r="2039" b="14301"/>
          <a:stretch>
            <a:fillRect/>
          </a:stretch>
        </p:blipFill>
        <p:spPr>
          <a:xfrm>
            <a:off x="755576" y="620688"/>
            <a:ext cx="7657774" cy="568863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061 manja.jpg"/>
          <p:cNvPicPr>
            <a:picLocks noChangeAspect="1"/>
          </p:cNvPicPr>
          <p:nvPr/>
        </p:nvPicPr>
        <p:blipFill>
          <a:blip r:embed="rId2" cstate="print"/>
          <a:srcRect l="6618" t="1701" r="5218" b="24800"/>
          <a:stretch>
            <a:fillRect/>
          </a:stretch>
        </p:blipFill>
        <p:spPr>
          <a:xfrm>
            <a:off x="3203848" y="2132856"/>
            <a:ext cx="3024336" cy="336037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 descr="IMG_9060 manja.jpg"/>
          <p:cNvPicPr>
            <a:picLocks noChangeAspect="1"/>
          </p:cNvPicPr>
          <p:nvPr/>
        </p:nvPicPr>
        <p:blipFill>
          <a:blip r:embed="rId3" cstate="print"/>
          <a:srcRect l="3819" t="4851" r="10816" b="6951"/>
          <a:stretch>
            <a:fillRect/>
          </a:stretch>
        </p:blipFill>
        <p:spPr>
          <a:xfrm>
            <a:off x="6516216" y="2132856"/>
            <a:ext cx="2405410" cy="331236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 descr="IMG_9063 manja.jpg"/>
          <p:cNvPicPr>
            <a:picLocks noChangeAspect="1"/>
          </p:cNvPicPr>
          <p:nvPr/>
        </p:nvPicPr>
        <p:blipFill>
          <a:blip r:embed="rId4" cstate="print"/>
          <a:srcRect l="22011" t="23750" r="23411" b="27950"/>
          <a:stretch>
            <a:fillRect/>
          </a:stretch>
        </p:blipFill>
        <p:spPr>
          <a:xfrm>
            <a:off x="467544" y="1052736"/>
            <a:ext cx="2376264" cy="2802773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1043608" y="54868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   </a:t>
            </a:r>
            <a:r>
              <a:rPr lang="hr-HR" sz="2000" dirty="0" smtClean="0"/>
              <a:t>Jesenski plodovi našli su put do naše učionice…</a:t>
            </a:r>
            <a:endParaRPr lang="hr-HR" sz="2000" dirty="0"/>
          </a:p>
        </p:txBody>
      </p:sp>
      <p:pic>
        <p:nvPicPr>
          <p:cNvPr id="6" name="Slika 5" descr="IMG_9062 manja.jpg"/>
          <p:cNvPicPr>
            <a:picLocks noChangeAspect="1"/>
          </p:cNvPicPr>
          <p:nvPr/>
        </p:nvPicPr>
        <p:blipFill>
          <a:blip r:embed="rId5" cstate="print"/>
          <a:srcRect l="10816" t="23750" r="8017" b="19551"/>
          <a:stretch>
            <a:fillRect/>
          </a:stretch>
        </p:blipFill>
        <p:spPr>
          <a:xfrm>
            <a:off x="467544" y="4149080"/>
            <a:ext cx="2392266" cy="222728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1140</Words>
  <Application>Microsoft Office PowerPoint</Application>
  <PresentationFormat>Prikaz na zaslonu (4:3)</PresentationFormat>
  <Paragraphs>120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47</vt:i4>
      </vt:variant>
    </vt:vector>
  </HeadingPairs>
  <TitlesOfParts>
    <vt:vector size="48" baseType="lpstr">
      <vt:lpstr>Office tema</vt:lpstr>
      <vt:lpstr>ČAROBNA VRATA 1. c 1. polugodište 2018. /2019.</vt:lpstr>
      <vt:lpstr>Slajd 2</vt:lpstr>
      <vt:lpstr>Riječ urednika</vt:lpstr>
      <vt:lpstr>Sadržaj</vt:lpstr>
      <vt:lpstr>Sadržaj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Legenda o nastanku hrvatskog grba…</vt:lpstr>
      <vt:lpstr>Slajd 20</vt:lpstr>
      <vt:lpstr>Kravata- hrvatski nacionalni simbol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Sveti Nikola – svetac djece i pomoraca </vt:lpstr>
      <vt:lpstr>Slajd 37</vt:lpstr>
      <vt:lpstr>LUTKARSKI IGROKAZI NEPRESUŠAN SU IZVOR DJEČJEG STVARALAŠTVA </vt:lpstr>
      <vt:lpstr>Primjeri čestitki za Božić</vt:lpstr>
      <vt:lpstr>Slajd 40</vt:lpstr>
      <vt:lpstr>Novogodišnje čestitke </vt:lpstr>
      <vt:lpstr>Slajd 42</vt:lpstr>
      <vt:lpstr>Slajd 43</vt:lpstr>
      <vt:lpstr>Slajd 44</vt:lpstr>
      <vt:lpstr>Slajd 45</vt:lpstr>
      <vt:lpstr>Slajd 46</vt:lpstr>
      <vt:lpstr>Slajd 47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ČAROBNA VRATA 1. c</dc:title>
  <dc:creator>Snjezana</dc:creator>
  <cp:lastModifiedBy>Snjezana</cp:lastModifiedBy>
  <cp:revision>250</cp:revision>
  <dcterms:created xsi:type="dcterms:W3CDTF">2019-01-07T14:56:27Z</dcterms:created>
  <dcterms:modified xsi:type="dcterms:W3CDTF">2019-01-23T18:50:19Z</dcterms:modified>
</cp:coreProperties>
</file>